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9" r:id="rId1"/>
    <p:sldMasterId id="2147483813" r:id="rId2"/>
  </p:sldMasterIdLst>
  <p:notesMasterIdLst>
    <p:notesMasterId r:id="rId49"/>
  </p:notesMasterIdLst>
  <p:handoutMasterIdLst>
    <p:handoutMasterId r:id="rId50"/>
  </p:handoutMasterIdLst>
  <p:sldIdLst>
    <p:sldId id="544" r:id="rId3"/>
    <p:sldId id="539" r:id="rId4"/>
    <p:sldId id="558" r:id="rId5"/>
    <p:sldId id="571" r:id="rId6"/>
    <p:sldId id="551" r:id="rId7"/>
    <p:sldId id="552" r:id="rId8"/>
    <p:sldId id="568" r:id="rId9"/>
    <p:sldId id="553" r:id="rId10"/>
    <p:sldId id="490" r:id="rId11"/>
    <p:sldId id="554" r:id="rId12"/>
    <p:sldId id="555" r:id="rId13"/>
    <p:sldId id="511" r:id="rId14"/>
    <p:sldId id="556" r:id="rId15"/>
    <p:sldId id="559" r:id="rId16"/>
    <p:sldId id="560" r:id="rId17"/>
    <p:sldId id="582" r:id="rId18"/>
    <p:sldId id="561" r:id="rId19"/>
    <p:sldId id="562" r:id="rId20"/>
    <p:sldId id="570" r:id="rId21"/>
    <p:sldId id="563" r:id="rId22"/>
    <p:sldId id="573" r:id="rId23"/>
    <p:sldId id="574" r:id="rId24"/>
    <p:sldId id="575" r:id="rId25"/>
    <p:sldId id="576" r:id="rId26"/>
    <p:sldId id="564" r:id="rId27"/>
    <p:sldId id="541" r:id="rId28"/>
    <p:sldId id="524" r:id="rId29"/>
    <p:sldId id="526" r:id="rId30"/>
    <p:sldId id="525" r:id="rId31"/>
    <p:sldId id="522" r:id="rId32"/>
    <p:sldId id="528" r:id="rId33"/>
    <p:sldId id="527" r:id="rId34"/>
    <p:sldId id="543" r:id="rId35"/>
    <p:sldId id="529" r:id="rId36"/>
    <p:sldId id="547" r:id="rId37"/>
    <p:sldId id="531" r:id="rId38"/>
    <p:sldId id="532" r:id="rId39"/>
    <p:sldId id="581" r:id="rId40"/>
    <p:sldId id="577" r:id="rId41"/>
    <p:sldId id="578" r:id="rId42"/>
    <p:sldId id="565" r:id="rId43"/>
    <p:sldId id="579" r:id="rId44"/>
    <p:sldId id="566" r:id="rId45"/>
    <p:sldId id="567" r:id="rId46"/>
    <p:sldId id="548" r:id="rId47"/>
    <p:sldId id="549" r:id="rId48"/>
  </p:sldIdLst>
  <p:sldSz cx="9144000" cy="5143500" type="screen16x9"/>
  <p:notesSz cx="9601200" cy="731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305">
          <p15:clr>
            <a:srgbClr val="A4A3A4"/>
          </p15:clr>
        </p15:guide>
        <p15:guide id="2" pos="302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es" initials="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050"/>
    <a:srgbClr val="DFE0B6"/>
    <a:srgbClr val="06507C"/>
    <a:srgbClr val="FFCC99"/>
    <a:srgbClr val="034971"/>
    <a:srgbClr val="92D050"/>
    <a:srgbClr val="15539C"/>
    <a:srgbClr val="DAEDEF"/>
    <a:srgbClr val="FF00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3410" autoAdjust="0"/>
  </p:normalViewPr>
  <p:slideViewPr>
    <p:cSldViewPr>
      <p:cViewPr varScale="1">
        <p:scale>
          <a:sx n="77" d="100"/>
          <a:sy n="77" d="100"/>
        </p:scale>
        <p:origin x="-60" y="-156"/>
      </p:cViewPr>
      <p:guideLst>
        <p:guide orient="horz" pos="1620"/>
        <p:guide pos="2880"/>
      </p:guideLst>
    </p:cSldViewPr>
  </p:slideViewPr>
  <p:outlineViewPr>
    <p:cViewPr>
      <p:scale>
        <a:sx n="33" d="100"/>
        <a:sy n="33" d="100"/>
      </p:scale>
      <p:origin x="0" y="-5778"/>
    </p:cViewPr>
  </p:outlineViewPr>
  <p:notesTextViewPr>
    <p:cViewPr>
      <p:scale>
        <a:sx n="3" d="2"/>
        <a:sy n="3" d="2"/>
      </p:scale>
      <p:origin x="0" y="0"/>
    </p:cViewPr>
  </p:notesTextViewPr>
  <p:sorterViewPr>
    <p:cViewPr varScale="1">
      <p:scale>
        <a:sx n="1" d="1"/>
        <a:sy n="1" d="1"/>
      </p:scale>
      <p:origin x="0" y="-9180"/>
    </p:cViewPr>
  </p:sorterViewPr>
  <p:notesViewPr>
    <p:cSldViewPr>
      <p:cViewPr varScale="1">
        <p:scale>
          <a:sx n="127" d="100"/>
          <a:sy n="127" d="100"/>
        </p:scale>
        <p:origin x="-744" y="-84"/>
      </p:cViewPr>
      <p:guideLst>
        <p:guide orient="horz" pos="2305"/>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Di Meglio" userId="d7605418547838f6" providerId="LiveId" clId="{7E8B4467-B166-4FB1-AD6E-135FA2DCF188}"/>
    <pc:docChg chg="undo custSel addSld delSld modSld sldOrd">
      <pc:chgData name="Alberto Di Meglio" userId="d7605418547838f6" providerId="LiveId" clId="{7E8B4467-B166-4FB1-AD6E-135FA2DCF188}" dt="2017-06-23T06:29:50.577" v="145" actId="0"/>
      <pc:docMkLst>
        <pc:docMk/>
      </pc:docMkLst>
      <pc:sldChg chg="del">
        <pc:chgData name="Alberto Di Meglio" userId="d7605418547838f6" providerId="LiveId" clId="{7E8B4467-B166-4FB1-AD6E-135FA2DCF188}" dt="2017-06-22T09:06:29.287" v="13" actId="2696"/>
        <pc:sldMkLst>
          <pc:docMk/>
          <pc:sldMk cId="2387791343" sldId="504"/>
        </pc:sldMkLst>
      </pc:sldChg>
      <pc:sldChg chg="ord">
        <pc:chgData name="Alberto Di Meglio" userId="d7605418547838f6" providerId="LiveId" clId="{7E8B4467-B166-4FB1-AD6E-135FA2DCF188}" dt="2017-06-23T06:29:50.577" v="145" actId="0"/>
        <pc:sldMkLst>
          <pc:docMk/>
          <pc:sldMk cId="2424596107" sldId="522"/>
        </pc:sldMkLst>
      </pc:sldChg>
      <pc:sldChg chg="ord">
        <pc:chgData name="Alberto Di Meglio" userId="d7605418547838f6" providerId="LiveId" clId="{7E8B4467-B166-4FB1-AD6E-135FA2DCF188}" dt="2017-06-23T06:29:21.228" v="144" actId="0"/>
        <pc:sldMkLst>
          <pc:docMk/>
          <pc:sldMk cId="3526592658" sldId="524"/>
        </pc:sldMkLst>
      </pc:sldChg>
      <pc:sldChg chg="modSp">
        <pc:chgData name="Alberto Di Meglio" userId="d7605418547838f6" providerId="LiveId" clId="{7E8B4467-B166-4FB1-AD6E-135FA2DCF188}" dt="2017-06-22T10:02:14.249" v="127" actId="0"/>
        <pc:sldMkLst>
          <pc:docMk/>
          <pc:sldMk cId="3621308545" sldId="531"/>
        </pc:sldMkLst>
        <pc:spChg chg="mod">
          <ac:chgData name="Alberto Di Meglio" userId="d7605418547838f6" providerId="LiveId" clId="{7E8B4467-B166-4FB1-AD6E-135FA2DCF188}" dt="2017-06-22T10:02:14.249" v="127" actId="0"/>
          <ac:spMkLst>
            <pc:docMk/>
            <pc:sldMk cId="3621308545" sldId="531"/>
            <ac:spMk id="2" creationId="{00000000-0000-0000-0000-000000000000}"/>
          </ac:spMkLst>
        </pc:spChg>
      </pc:sldChg>
      <pc:sldChg chg="modSp add del">
        <pc:chgData name="Alberto Di Meglio" userId="d7605418547838f6" providerId="LiveId" clId="{7E8B4467-B166-4FB1-AD6E-135FA2DCF188}" dt="2017-06-22T10:06:51.810" v="134" actId="1035"/>
        <pc:sldMkLst>
          <pc:docMk/>
          <pc:sldMk cId="715583217" sldId="532"/>
        </pc:sldMkLst>
        <pc:spChg chg="mod">
          <ac:chgData name="Alberto Di Meglio" userId="d7605418547838f6" providerId="LiveId" clId="{7E8B4467-B166-4FB1-AD6E-135FA2DCF188}" dt="2017-06-22T10:06:47.098" v="128" actId="0"/>
          <ac:spMkLst>
            <pc:docMk/>
            <pc:sldMk cId="715583217" sldId="532"/>
            <ac:spMk id="2" creationId="{00000000-0000-0000-0000-000000000000}"/>
          </ac:spMkLst>
        </pc:spChg>
        <pc:spChg chg="mod">
          <ac:chgData name="Alberto Di Meglio" userId="d7605418547838f6" providerId="LiveId" clId="{7E8B4467-B166-4FB1-AD6E-135FA2DCF188}" dt="2017-06-22T10:06:51.810" v="134" actId="1035"/>
          <ac:spMkLst>
            <pc:docMk/>
            <pc:sldMk cId="715583217" sldId="532"/>
            <ac:spMk id="54" creationId="{00000000-0000-0000-0000-000000000000}"/>
          </ac:spMkLst>
        </pc:spChg>
      </pc:sldChg>
      <pc:sldChg chg="add del">
        <pc:chgData name="Alberto Di Meglio" userId="d7605418547838f6" providerId="LiveId" clId="{7E8B4467-B166-4FB1-AD6E-135FA2DCF188}" dt="2017-06-22T09:03:40.113" v="6" actId="2696"/>
        <pc:sldMkLst>
          <pc:docMk/>
          <pc:sldMk cId="3354664540" sldId="534"/>
        </pc:sldMkLst>
      </pc:sldChg>
      <pc:sldChg chg="del">
        <pc:chgData name="Alberto Di Meglio" userId="d7605418547838f6" providerId="LiveId" clId="{7E8B4467-B166-4FB1-AD6E-135FA2DCF188}" dt="2017-06-22T09:06:29.270" v="12" actId="2696"/>
        <pc:sldMkLst>
          <pc:docMk/>
          <pc:sldMk cId="1103461819" sldId="542"/>
        </pc:sldMkLst>
      </pc:sldChg>
      <pc:sldChg chg="add del">
        <pc:chgData name="Alberto Di Meglio" userId="d7605418547838f6" providerId="LiveId" clId="{7E8B4467-B166-4FB1-AD6E-135FA2DCF188}" dt="2017-06-22T09:04:22.615" v="10" actId="2696"/>
        <pc:sldMkLst>
          <pc:docMk/>
          <pc:sldMk cId="4018719244" sldId="543"/>
        </pc:sldMkLst>
      </pc:sldChg>
      <pc:sldChg chg="modSp">
        <pc:chgData name="Alberto Di Meglio" userId="d7605418547838f6" providerId="LiveId" clId="{7E8B4467-B166-4FB1-AD6E-135FA2DCF188}" dt="2017-06-22T23:38:24.897" v="143" actId="20577"/>
        <pc:sldMkLst>
          <pc:docMk/>
          <pc:sldMk cId="1166729625" sldId="544"/>
        </pc:sldMkLst>
        <pc:spChg chg="mod">
          <ac:chgData name="Alberto Di Meglio" userId="d7605418547838f6" providerId="LiveId" clId="{7E8B4467-B166-4FB1-AD6E-135FA2DCF188}" dt="2017-06-22T23:38:24.897" v="143" actId="20577"/>
          <ac:spMkLst>
            <pc:docMk/>
            <pc:sldMk cId="1166729625" sldId="544"/>
            <ac:spMk id="3" creationId="{AEECB5AC-036C-4B50-AE11-76ECC7C5BD70}"/>
          </ac:spMkLst>
        </pc:spChg>
      </pc:sldChg>
      <pc:sldChg chg="del">
        <pc:chgData name="Alberto Di Meglio" userId="d7605418547838f6" providerId="LiveId" clId="{7E8B4467-B166-4FB1-AD6E-135FA2DCF188}" dt="2017-06-22T09:03:51.486" v="7" actId="2696"/>
        <pc:sldMkLst>
          <pc:docMk/>
          <pc:sldMk cId="3865830168" sldId="545"/>
        </pc:sldMkLst>
      </pc:sldChg>
      <pc:sldChg chg="del">
        <pc:chgData name="Alberto Di Meglio" userId="d7605418547838f6" providerId="LiveId" clId="{7E8B4467-B166-4FB1-AD6E-135FA2DCF188}" dt="2017-06-22T09:03:51.511" v="8" actId="2696"/>
        <pc:sldMkLst>
          <pc:docMk/>
          <pc:sldMk cId="817386350" sldId="546"/>
        </pc:sldMkLst>
      </pc:sldChg>
      <pc:sldChg chg="addSp">
        <pc:chgData name="Alberto Di Meglio" userId="d7605418547838f6" providerId="LiveId" clId="{7E8B4467-B166-4FB1-AD6E-135FA2DCF188}" dt="2017-06-22T09:07:25.514" v="14" actId="0"/>
        <pc:sldMkLst>
          <pc:docMk/>
          <pc:sldMk cId="1893925257" sldId="548"/>
        </pc:sldMkLst>
        <pc:picChg chg="add">
          <ac:chgData name="Alberto Di Meglio" userId="d7605418547838f6" providerId="LiveId" clId="{7E8B4467-B166-4FB1-AD6E-135FA2DCF188}" dt="2017-06-22T09:07:25.514" v="14" actId="0"/>
          <ac:picMkLst>
            <pc:docMk/>
            <pc:sldMk cId="1893925257" sldId="548"/>
            <ac:picMk id="8" creationId="{AE802FCE-161B-43B2-85C4-AC3D27D1D7C5}"/>
          </ac:picMkLst>
        </pc:picChg>
      </pc:sldChg>
      <pc:sldChg chg="ord">
        <pc:chgData name="Alberto Di Meglio" userId="d7605418547838f6" providerId="LiveId" clId="{7E8B4467-B166-4FB1-AD6E-135FA2DCF188}" dt="2017-06-22T09:02:55.457" v="1" actId="0"/>
        <pc:sldMkLst>
          <pc:docMk/>
          <pc:sldMk cId="1378631081" sldId="564"/>
        </pc:sldMkLst>
      </pc:sldChg>
      <pc:sldChg chg="ord">
        <pc:chgData name="Alberto Di Meglio" userId="d7605418547838f6" providerId="LiveId" clId="{7E8B4467-B166-4FB1-AD6E-135FA2DCF188}" dt="2017-06-22T09:06:11.154" v="11" actId="0"/>
        <pc:sldMkLst>
          <pc:docMk/>
          <pc:sldMk cId="2142706264" sldId="565"/>
        </pc:sldMkLst>
      </pc:sldChg>
      <pc:sldChg chg="ord">
        <pc:chgData name="Alberto Di Meglio" userId="d7605418547838f6" providerId="LiveId" clId="{7E8B4467-B166-4FB1-AD6E-135FA2DCF188}" dt="2017-06-22T09:06:11.154" v="11" actId="0"/>
        <pc:sldMkLst>
          <pc:docMk/>
          <pc:sldMk cId="190064065" sldId="566"/>
        </pc:sldMkLst>
      </pc:sldChg>
      <pc:sldChg chg="ord">
        <pc:chgData name="Alberto Di Meglio" userId="d7605418547838f6" providerId="LiveId" clId="{7E8B4467-B166-4FB1-AD6E-135FA2DCF188}" dt="2017-06-22T09:06:11.154" v="11" actId="0"/>
        <pc:sldMkLst>
          <pc:docMk/>
          <pc:sldMk cId="3483104964" sldId="567"/>
        </pc:sldMkLst>
      </pc:sldChg>
      <pc:sldChg chg="del">
        <pc:chgData name="Alberto Di Meglio" userId="d7605418547838f6" providerId="LiveId" clId="{7E8B4467-B166-4FB1-AD6E-135FA2DCF188}" dt="2017-06-22T09:02:45.398" v="0" actId="2696"/>
        <pc:sldMkLst>
          <pc:docMk/>
          <pc:sldMk cId="2032843792" sldId="572"/>
        </pc:sldMkLst>
      </pc:sldChg>
      <pc:sldChg chg="ord">
        <pc:chgData name="Alberto Di Meglio" userId="d7605418547838f6" providerId="LiveId" clId="{7E8B4467-B166-4FB1-AD6E-135FA2DCF188}" dt="2017-06-22T09:06:11.154" v="11" actId="0"/>
        <pc:sldMkLst>
          <pc:docMk/>
          <pc:sldMk cId="3437571264" sldId="577"/>
        </pc:sldMkLst>
      </pc:sldChg>
      <pc:sldChg chg="ord">
        <pc:chgData name="Alberto Di Meglio" userId="d7605418547838f6" providerId="LiveId" clId="{7E8B4467-B166-4FB1-AD6E-135FA2DCF188}" dt="2017-06-22T09:06:11.154" v="11" actId="0"/>
        <pc:sldMkLst>
          <pc:docMk/>
          <pc:sldMk cId="1503099482" sldId="578"/>
        </pc:sldMkLst>
      </pc:sldChg>
      <pc:sldChg chg="ord">
        <pc:chgData name="Alberto Di Meglio" userId="d7605418547838f6" providerId="LiveId" clId="{7E8B4467-B166-4FB1-AD6E-135FA2DCF188}" dt="2017-06-22T09:06:11.154" v="11" actId="0"/>
        <pc:sldMkLst>
          <pc:docMk/>
          <pc:sldMk cId="972083242" sldId="579"/>
        </pc:sldMkLst>
      </pc:sldChg>
      <pc:sldChg chg="ord">
        <pc:chgData name="Alberto Di Meglio" userId="d7605418547838f6" providerId="LiveId" clId="{7E8B4467-B166-4FB1-AD6E-135FA2DCF188}" dt="2017-06-22T09:06:11.154" v="11" actId="0"/>
        <pc:sldMkLst>
          <pc:docMk/>
          <pc:sldMk cId="230323520" sldId="581"/>
        </pc:sldMkLst>
      </pc:sldChg>
    </pc:docChg>
  </pc:docChgLst>
  <pc:docChgLst>
    <pc:chgData name="Alberto Di Meglio" userId="d7605418547838f6" providerId="LiveId" clId="{9BC9791A-CEBD-4FA3-A584-22455D56FD6B}"/>
    <pc:docChg chg="undo custSel addSld delSld modSld sldOrd">
      <pc:chgData name="Alberto Di Meglio" userId="d7605418547838f6" providerId="LiveId" clId="{9BC9791A-CEBD-4FA3-A584-22455D56FD6B}" dt="2017-06-21T22:59:12.071" v="433" actId="0"/>
      <pc:docMkLst>
        <pc:docMk/>
      </pc:docMkLst>
      <pc:sldChg chg="delSp modTransition">
        <pc:chgData name="Alberto Di Meglio" userId="d7605418547838f6" providerId="LiveId" clId="{9BC9791A-CEBD-4FA3-A584-22455D56FD6B}" dt="2017-06-21T22:59:12.071" v="433" actId="0"/>
        <pc:sldMkLst>
          <pc:docMk/>
          <pc:sldMk cId="2651775995" sldId="490"/>
        </pc:sldMkLst>
        <pc:spChg chg="del">
          <ac:chgData name="Alberto Di Meglio" userId="d7605418547838f6" providerId="LiveId" clId="{9BC9791A-CEBD-4FA3-A584-22455D56FD6B}" dt="2017-06-21T22:58:12.683" v="416" actId="0"/>
          <ac:spMkLst>
            <pc:docMk/>
            <pc:sldMk cId="2651775995" sldId="490"/>
            <ac:spMk id="5" creationId="{00000000-0000-0000-0000-000000000000}"/>
          </ac:spMkLst>
        </pc:spChg>
      </pc:sldChg>
      <pc:sldChg chg="modTransition">
        <pc:chgData name="Alberto Di Meglio" userId="d7605418547838f6" providerId="LiveId" clId="{9BC9791A-CEBD-4FA3-A584-22455D56FD6B}" dt="2017-06-21T22:59:12.071" v="433" actId="0"/>
        <pc:sldMkLst>
          <pc:docMk/>
          <pc:sldMk cId="2387791343" sldId="504"/>
        </pc:sldMkLst>
      </pc:sldChg>
      <pc:sldChg chg="delSp modTransition">
        <pc:chgData name="Alberto Di Meglio" userId="d7605418547838f6" providerId="LiveId" clId="{9BC9791A-CEBD-4FA3-A584-22455D56FD6B}" dt="2017-06-21T22:59:12.071" v="433" actId="0"/>
        <pc:sldMkLst>
          <pc:docMk/>
          <pc:sldMk cId="2162641897" sldId="511"/>
        </pc:sldMkLst>
        <pc:spChg chg="del">
          <ac:chgData name="Alberto Di Meglio" userId="d7605418547838f6" providerId="LiveId" clId="{9BC9791A-CEBD-4FA3-A584-22455D56FD6B}" dt="2017-06-21T22:58:12.683" v="416" actId="0"/>
          <ac:spMkLst>
            <pc:docMk/>
            <pc:sldMk cId="2162641897" sldId="511"/>
            <ac:spMk id="4" creationId="{00000000-0000-0000-0000-000000000000}"/>
          </ac:spMkLst>
        </pc:spChg>
      </pc:sldChg>
      <pc:sldChg chg="modTransition">
        <pc:chgData name="Alberto Di Meglio" userId="d7605418547838f6" providerId="LiveId" clId="{9BC9791A-CEBD-4FA3-A584-22455D56FD6B}" dt="2017-06-21T22:59:12.071" v="433" actId="0"/>
        <pc:sldMkLst>
          <pc:docMk/>
          <pc:sldMk cId="2424596107" sldId="522"/>
        </pc:sldMkLst>
      </pc:sldChg>
      <pc:sldChg chg="delSp modTransition">
        <pc:chgData name="Alberto Di Meglio" userId="d7605418547838f6" providerId="LiveId" clId="{9BC9791A-CEBD-4FA3-A584-22455D56FD6B}" dt="2017-06-21T22:59:12.071" v="433" actId="0"/>
        <pc:sldMkLst>
          <pc:docMk/>
          <pc:sldMk cId="3526592658" sldId="524"/>
        </pc:sldMkLst>
        <pc:spChg chg="del">
          <ac:chgData name="Alberto Di Meglio" userId="d7605418547838f6" providerId="LiveId" clId="{9BC9791A-CEBD-4FA3-A584-22455D56FD6B}" dt="2017-06-21T22:58:12.683" v="416" actId="0"/>
          <ac:spMkLst>
            <pc:docMk/>
            <pc:sldMk cId="3526592658" sldId="524"/>
            <ac:spMk id="3" creationId="{00000000-0000-0000-0000-000000000000}"/>
          </ac:spMkLst>
        </pc:spChg>
      </pc:sldChg>
      <pc:sldChg chg="modTransition">
        <pc:chgData name="Alberto Di Meglio" userId="d7605418547838f6" providerId="LiveId" clId="{9BC9791A-CEBD-4FA3-A584-22455D56FD6B}" dt="2017-06-21T22:59:12.071" v="433" actId="0"/>
        <pc:sldMkLst>
          <pc:docMk/>
          <pc:sldMk cId="4245545128" sldId="525"/>
        </pc:sldMkLst>
      </pc:sldChg>
      <pc:sldChg chg="modTransition">
        <pc:chgData name="Alberto Di Meglio" userId="d7605418547838f6" providerId="LiveId" clId="{9BC9791A-CEBD-4FA3-A584-22455D56FD6B}" dt="2017-06-21T22:59:12.071" v="433" actId="0"/>
        <pc:sldMkLst>
          <pc:docMk/>
          <pc:sldMk cId="1289884677" sldId="526"/>
        </pc:sldMkLst>
      </pc:sldChg>
      <pc:sldChg chg="modTransition">
        <pc:chgData name="Alberto Di Meglio" userId="d7605418547838f6" providerId="LiveId" clId="{9BC9791A-CEBD-4FA3-A584-22455D56FD6B}" dt="2017-06-21T22:59:12.071" v="433" actId="0"/>
        <pc:sldMkLst>
          <pc:docMk/>
          <pc:sldMk cId="1385540262" sldId="527"/>
        </pc:sldMkLst>
      </pc:sldChg>
      <pc:sldChg chg="modTransition">
        <pc:chgData name="Alberto Di Meglio" userId="d7605418547838f6" providerId="LiveId" clId="{9BC9791A-CEBD-4FA3-A584-22455D56FD6B}" dt="2017-06-21T22:59:12.071" v="433" actId="0"/>
        <pc:sldMkLst>
          <pc:docMk/>
          <pc:sldMk cId="2880133829" sldId="528"/>
        </pc:sldMkLst>
      </pc:sldChg>
      <pc:sldChg chg="modTransition">
        <pc:chgData name="Alberto Di Meglio" userId="d7605418547838f6" providerId="LiveId" clId="{9BC9791A-CEBD-4FA3-A584-22455D56FD6B}" dt="2017-06-21T22:59:12.071" v="433" actId="0"/>
        <pc:sldMkLst>
          <pc:docMk/>
          <pc:sldMk cId="738677778" sldId="529"/>
        </pc:sldMkLst>
      </pc:sldChg>
      <pc:sldChg chg="modTransition">
        <pc:chgData name="Alberto Di Meglio" userId="d7605418547838f6" providerId="LiveId" clId="{9BC9791A-CEBD-4FA3-A584-22455D56FD6B}" dt="2017-06-21T22:59:12.071" v="433" actId="0"/>
        <pc:sldMkLst>
          <pc:docMk/>
          <pc:sldMk cId="3621308545" sldId="531"/>
        </pc:sldMkLst>
      </pc:sldChg>
      <pc:sldChg chg="modTransition">
        <pc:chgData name="Alberto Di Meglio" userId="d7605418547838f6" providerId="LiveId" clId="{9BC9791A-CEBD-4FA3-A584-22455D56FD6B}" dt="2017-06-21T22:59:12.071" v="433" actId="0"/>
        <pc:sldMkLst>
          <pc:docMk/>
          <pc:sldMk cId="715583217" sldId="532"/>
        </pc:sldMkLst>
      </pc:sldChg>
      <pc:sldChg chg="modTransition">
        <pc:chgData name="Alberto Di Meglio" userId="d7605418547838f6" providerId="LiveId" clId="{9BC9791A-CEBD-4FA3-A584-22455D56FD6B}" dt="2017-06-21T22:59:12.071" v="433" actId="0"/>
        <pc:sldMkLst>
          <pc:docMk/>
          <pc:sldMk cId="3354664540" sldId="534"/>
        </pc:sldMkLst>
      </pc:sldChg>
      <pc:sldChg chg="addSp delSp modSp modTransition">
        <pc:chgData name="Alberto Di Meglio" userId="d7605418547838f6" providerId="LiveId" clId="{9BC9791A-CEBD-4FA3-A584-22455D56FD6B}" dt="2017-06-21T22:59:12.071" v="433" actId="0"/>
        <pc:sldMkLst>
          <pc:docMk/>
          <pc:sldMk cId="3969343247" sldId="539"/>
        </pc:sldMkLst>
        <pc:spChg chg="add mod">
          <ac:chgData name="Alberto Di Meglio" userId="d7605418547838f6" providerId="LiveId" clId="{9BC9791A-CEBD-4FA3-A584-22455D56FD6B}" dt="2017-06-21T22:58:12.683" v="416" actId="0"/>
          <ac:spMkLst>
            <pc:docMk/>
            <pc:sldMk cId="3969343247" sldId="539"/>
            <ac:spMk id="3" creationId="{A8A48C41-33C5-419B-959C-C30B6486BD79}"/>
          </ac:spMkLst>
        </pc:spChg>
        <pc:spChg chg="mod">
          <ac:chgData name="Alberto Di Meglio" userId="d7605418547838f6" providerId="LiveId" clId="{9BC9791A-CEBD-4FA3-A584-22455D56FD6B}" dt="2017-06-21T13:36:09.651" v="88" actId="20577"/>
          <ac:spMkLst>
            <pc:docMk/>
            <pc:sldMk cId="3969343247" sldId="539"/>
            <ac:spMk id="5" creationId="{00000000-0000-0000-0000-000000000000}"/>
          </ac:spMkLst>
        </pc:spChg>
        <pc:spChg chg="del">
          <ac:chgData name="Alberto Di Meglio" userId="d7605418547838f6" providerId="LiveId" clId="{9BC9791A-CEBD-4FA3-A584-22455D56FD6B}" dt="2017-06-21T22:58:12.683" v="416" actId="0"/>
          <ac:spMkLst>
            <pc:docMk/>
            <pc:sldMk cId="3969343247" sldId="539"/>
            <ac:spMk id="2" creationId="{00000000-0000-0000-0000-000000000000}"/>
          </ac:spMkLst>
        </pc:spChg>
      </pc:sldChg>
      <pc:sldChg chg="delSp ord modTransition">
        <pc:chgData name="Alberto Di Meglio" userId="d7605418547838f6" providerId="LiveId" clId="{9BC9791A-CEBD-4FA3-A584-22455D56FD6B}" dt="2017-06-21T22:59:12.071" v="433" actId="0"/>
        <pc:sldMkLst>
          <pc:docMk/>
          <pc:sldMk cId="2628481135" sldId="541"/>
        </pc:sldMkLst>
        <pc:spChg chg="del">
          <ac:chgData name="Alberto Di Meglio" userId="d7605418547838f6" providerId="LiveId" clId="{9BC9791A-CEBD-4FA3-A584-22455D56FD6B}" dt="2017-06-21T22:58:12.683" v="416" actId="0"/>
          <ac:spMkLst>
            <pc:docMk/>
            <pc:sldMk cId="2628481135" sldId="541"/>
            <ac:spMk id="5" creationId="{00000000-0000-0000-0000-000000000000}"/>
          </ac:spMkLst>
        </pc:spChg>
      </pc:sldChg>
      <pc:sldChg chg="delSp modTransition">
        <pc:chgData name="Alberto Di Meglio" userId="d7605418547838f6" providerId="LiveId" clId="{9BC9791A-CEBD-4FA3-A584-22455D56FD6B}" dt="2017-06-21T22:59:12.071" v="433" actId="0"/>
        <pc:sldMkLst>
          <pc:docMk/>
          <pc:sldMk cId="1103461819" sldId="542"/>
        </pc:sldMkLst>
        <pc:spChg chg="del">
          <ac:chgData name="Alberto Di Meglio" userId="d7605418547838f6" providerId="LiveId" clId="{9BC9791A-CEBD-4FA3-A584-22455D56FD6B}" dt="2017-06-21T22:58:12.683" v="416" actId="0"/>
          <ac:spMkLst>
            <pc:docMk/>
            <pc:sldMk cId="1103461819" sldId="542"/>
            <ac:spMk id="3" creationId="{00000000-0000-0000-0000-000000000000}"/>
          </ac:spMkLst>
        </pc:spChg>
      </pc:sldChg>
      <pc:sldChg chg="delSp modTransition">
        <pc:chgData name="Alberto Di Meglio" userId="d7605418547838f6" providerId="LiveId" clId="{9BC9791A-CEBD-4FA3-A584-22455D56FD6B}" dt="2017-06-21T22:59:12.071" v="433" actId="0"/>
        <pc:sldMkLst>
          <pc:docMk/>
          <pc:sldMk cId="4018719244" sldId="543"/>
        </pc:sldMkLst>
        <pc:spChg chg="del">
          <ac:chgData name="Alberto Di Meglio" userId="d7605418547838f6" providerId="LiveId" clId="{9BC9791A-CEBD-4FA3-A584-22455D56FD6B}" dt="2017-06-21T22:58:12.683" v="416" actId="0"/>
          <ac:spMkLst>
            <pc:docMk/>
            <pc:sldMk cId="4018719244" sldId="543"/>
            <ac:spMk id="3" creationId="{E26D2E31-8101-4830-9F51-E3E849FE0935}"/>
          </ac:spMkLst>
        </pc:spChg>
      </pc:sldChg>
      <pc:sldChg chg="modSp modTransition">
        <pc:chgData name="Alberto Di Meglio" userId="d7605418547838f6" providerId="LiveId" clId="{9BC9791A-CEBD-4FA3-A584-22455D56FD6B}" dt="2017-06-21T22:59:12.071" v="433" actId="0"/>
        <pc:sldMkLst>
          <pc:docMk/>
          <pc:sldMk cId="1166729625" sldId="544"/>
        </pc:sldMkLst>
        <pc:spChg chg="mod">
          <ac:chgData name="Alberto Di Meglio" userId="d7605418547838f6" providerId="LiveId" clId="{9BC9791A-CEBD-4FA3-A584-22455D56FD6B}" dt="2017-06-21T22:58:57.363" v="432" actId="20577"/>
          <ac:spMkLst>
            <pc:docMk/>
            <pc:sldMk cId="1166729625" sldId="544"/>
            <ac:spMk id="2" creationId="{10A26846-AAE1-4E27-85B6-FEDC9AB70A98}"/>
          </ac:spMkLst>
        </pc:spChg>
        <pc:spChg chg="mod">
          <ac:chgData name="Alberto Di Meglio" userId="d7605418547838f6" providerId="LiveId" clId="{9BC9791A-CEBD-4FA3-A584-22455D56FD6B}" dt="2017-06-21T13:32:04.639" v="12" actId="20577"/>
          <ac:spMkLst>
            <pc:docMk/>
            <pc:sldMk cId="1166729625" sldId="544"/>
            <ac:spMk id="3" creationId="{AEECB5AC-036C-4B50-AE11-76ECC7C5BD70}"/>
          </ac:spMkLst>
        </pc:spChg>
      </pc:sldChg>
      <pc:sldChg chg="modTransition">
        <pc:chgData name="Alberto Di Meglio" userId="d7605418547838f6" providerId="LiveId" clId="{9BC9791A-CEBD-4FA3-A584-22455D56FD6B}" dt="2017-06-21T22:59:12.071" v="433" actId="0"/>
        <pc:sldMkLst>
          <pc:docMk/>
          <pc:sldMk cId="3865830168" sldId="545"/>
        </pc:sldMkLst>
      </pc:sldChg>
      <pc:sldChg chg="modTransition">
        <pc:chgData name="Alberto Di Meglio" userId="d7605418547838f6" providerId="LiveId" clId="{9BC9791A-CEBD-4FA3-A584-22455D56FD6B}" dt="2017-06-21T22:59:12.071" v="433" actId="0"/>
        <pc:sldMkLst>
          <pc:docMk/>
          <pc:sldMk cId="817386350" sldId="546"/>
        </pc:sldMkLst>
      </pc:sldChg>
      <pc:sldChg chg="delSp modTransition">
        <pc:chgData name="Alberto Di Meglio" userId="d7605418547838f6" providerId="LiveId" clId="{9BC9791A-CEBD-4FA3-A584-22455D56FD6B}" dt="2017-06-21T22:59:12.071" v="433" actId="0"/>
        <pc:sldMkLst>
          <pc:docMk/>
          <pc:sldMk cId="61162714" sldId="547"/>
        </pc:sldMkLst>
        <pc:spChg chg="del">
          <ac:chgData name="Alberto Di Meglio" userId="d7605418547838f6" providerId="LiveId" clId="{9BC9791A-CEBD-4FA3-A584-22455D56FD6B}" dt="2017-06-21T22:58:12.683" v="416" actId="0"/>
          <ac:spMkLst>
            <pc:docMk/>
            <pc:sldMk cId="61162714" sldId="547"/>
            <ac:spMk id="14" creationId="{00000000-0000-0000-0000-000000000000}"/>
          </ac:spMkLst>
        </pc:spChg>
      </pc:sldChg>
      <pc:sldChg chg="delSp modTransition">
        <pc:chgData name="Alberto Di Meglio" userId="d7605418547838f6" providerId="LiveId" clId="{9BC9791A-CEBD-4FA3-A584-22455D56FD6B}" dt="2017-06-21T22:59:12.071" v="433" actId="0"/>
        <pc:sldMkLst>
          <pc:docMk/>
          <pc:sldMk cId="1893925257" sldId="548"/>
        </pc:sldMkLst>
        <pc:spChg chg="del">
          <ac:chgData name="Alberto Di Meglio" userId="d7605418547838f6" providerId="LiveId" clId="{9BC9791A-CEBD-4FA3-A584-22455D56FD6B}" dt="2017-06-21T22:58:12.683" v="416" actId="0"/>
          <ac:spMkLst>
            <pc:docMk/>
            <pc:sldMk cId="1893925257" sldId="548"/>
            <ac:spMk id="4" creationId="{4E6AA7D4-907D-459D-94A5-D39457BAE4FE}"/>
          </ac:spMkLst>
        </pc:spChg>
        <pc:picChg chg="del">
          <ac:chgData name="Alberto Di Meglio" userId="d7605418547838f6" providerId="LiveId" clId="{9BC9791A-CEBD-4FA3-A584-22455D56FD6B}" dt="2017-06-21T13:51:33.444" v="146" actId="478"/>
          <ac:picMkLst>
            <pc:docMk/>
            <pc:sldMk cId="1893925257" sldId="548"/>
            <ac:picMk id="5" creationId="{00000000-0000-0000-0000-000000000000}"/>
          </ac:picMkLst>
        </pc:picChg>
      </pc:sldChg>
      <pc:sldChg chg="delSp modTransition">
        <pc:chgData name="Alberto Di Meglio" userId="d7605418547838f6" providerId="LiveId" clId="{9BC9791A-CEBD-4FA3-A584-22455D56FD6B}" dt="2017-06-21T22:59:12.071" v="433" actId="0"/>
        <pc:sldMkLst>
          <pc:docMk/>
          <pc:sldMk cId="108359318" sldId="549"/>
        </pc:sldMkLst>
        <pc:spChg chg="del">
          <ac:chgData name="Alberto Di Meglio" userId="d7605418547838f6" providerId="LiveId" clId="{9BC9791A-CEBD-4FA3-A584-22455D56FD6B}" dt="2017-06-21T22:58:12.683" v="416" actId="0"/>
          <ac:spMkLst>
            <pc:docMk/>
            <pc:sldMk cId="108359318" sldId="549"/>
            <ac:spMk id="4" creationId="{90F41253-8B75-4938-9EDC-38A6A334315B}"/>
          </ac:spMkLst>
        </pc:spChg>
      </pc:sldChg>
      <pc:sldChg chg="del">
        <pc:chgData name="Alberto Di Meglio" userId="d7605418547838f6" providerId="LiveId" clId="{9BC9791A-CEBD-4FA3-A584-22455D56FD6B}" dt="2017-06-21T13:51:20.555" v="145" actId="2696"/>
        <pc:sldMkLst>
          <pc:docMk/>
          <pc:sldMk cId="2078988381" sldId="550"/>
        </pc:sldMkLst>
      </pc:sldChg>
      <pc:sldChg chg="addSp delSp modSp add modTransition">
        <pc:chgData name="Alberto Di Meglio" userId="d7605418547838f6" providerId="LiveId" clId="{9BC9791A-CEBD-4FA3-A584-22455D56FD6B}" dt="2017-06-21T22:59:12.071" v="433" actId="0"/>
        <pc:sldMkLst>
          <pc:docMk/>
          <pc:sldMk cId="2492976490" sldId="551"/>
        </pc:sldMkLst>
        <pc:spChg chg="add mod">
          <ac:chgData name="Alberto Di Meglio" userId="d7605418547838f6" providerId="LiveId" clId="{9BC9791A-CEBD-4FA3-A584-22455D56FD6B}" dt="2017-06-21T22:58:12.683" v="416" actId="0"/>
          <ac:spMkLst>
            <pc:docMk/>
            <pc:sldMk cId="2492976490" sldId="551"/>
            <ac:spMk id="8" creationId="{EB18BCFD-358D-44FD-A0F8-840041AAE884}"/>
          </ac:spMkLst>
        </pc:spChg>
        <pc:spChg chg="del">
          <ac:chgData name="Alberto Di Meglio" userId="d7605418547838f6" providerId="LiveId" clId="{9BC9791A-CEBD-4FA3-A584-22455D56FD6B}" dt="2017-06-21T22:58:12.683" v="416" actId="0"/>
          <ac:spMkLst>
            <pc:docMk/>
            <pc:sldMk cId="2492976490" sldId="551"/>
            <ac:spMk id="4" creationId="{00000000-0000-0000-0000-000000000000}"/>
          </ac:spMkLst>
        </pc:spChg>
      </pc:sldChg>
      <pc:sldChg chg="delSp add modTransition">
        <pc:chgData name="Alberto Di Meglio" userId="d7605418547838f6" providerId="LiveId" clId="{9BC9791A-CEBD-4FA3-A584-22455D56FD6B}" dt="2017-06-21T22:59:12.071" v="433" actId="0"/>
        <pc:sldMkLst>
          <pc:docMk/>
          <pc:sldMk cId="1669962333" sldId="552"/>
        </pc:sldMkLst>
        <pc:spChg chg="del">
          <ac:chgData name="Alberto Di Meglio" userId="d7605418547838f6" providerId="LiveId" clId="{9BC9791A-CEBD-4FA3-A584-22455D56FD6B}" dt="2017-06-21T22:58:12.683" v="416" actId="0"/>
          <ac:spMkLst>
            <pc:docMk/>
            <pc:sldMk cId="1669962333" sldId="552"/>
            <ac:spMk id="4" creationId="{00000000-0000-0000-0000-000000000000}"/>
          </ac:spMkLst>
        </pc:spChg>
      </pc:sldChg>
      <pc:sldChg chg="delSp add modTransition">
        <pc:chgData name="Alberto Di Meglio" userId="d7605418547838f6" providerId="LiveId" clId="{9BC9791A-CEBD-4FA3-A584-22455D56FD6B}" dt="2017-06-21T22:59:12.071" v="433" actId="0"/>
        <pc:sldMkLst>
          <pc:docMk/>
          <pc:sldMk cId="2108159992" sldId="553"/>
        </pc:sldMkLst>
        <pc:spChg chg="del">
          <ac:chgData name="Alberto Di Meglio" userId="d7605418547838f6" providerId="LiveId" clId="{9BC9791A-CEBD-4FA3-A584-22455D56FD6B}" dt="2017-06-21T22:58:12.683" v="416" actId="0"/>
          <ac:spMkLst>
            <pc:docMk/>
            <pc:sldMk cId="2108159992" sldId="553"/>
            <ac:spMk id="2" creationId="{00000000-0000-0000-0000-000000000000}"/>
          </ac:spMkLst>
        </pc:spChg>
      </pc:sldChg>
      <pc:sldChg chg="addSp delSp modSp add del modTransition">
        <pc:chgData name="Alberto Di Meglio" userId="d7605418547838f6" providerId="LiveId" clId="{9BC9791A-CEBD-4FA3-A584-22455D56FD6B}" dt="2017-06-21T22:59:12.071" v="433" actId="0"/>
        <pc:sldMkLst>
          <pc:docMk/>
          <pc:sldMk cId="4134786696" sldId="554"/>
        </pc:sldMkLst>
        <pc:spChg chg="add del mod">
          <ac:chgData name="Alberto Di Meglio" userId="d7605418547838f6" providerId="LiveId" clId="{9BC9791A-CEBD-4FA3-A584-22455D56FD6B}" dt="2017-06-21T13:32:50.888" v="21" actId="478"/>
          <ac:spMkLst>
            <pc:docMk/>
            <pc:sldMk cId="4134786696" sldId="554"/>
            <ac:spMk id="2" creationId="{37F1FD4D-DD8F-4A35-BE0A-D92FA6F23881}"/>
          </ac:spMkLst>
        </pc:spChg>
        <pc:spChg chg="add del mod">
          <ac:chgData name="Alberto Di Meglio" userId="d7605418547838f6" providerId="LiveId" clId="{9BC9791A-CEBD-4FA3-A584-22455D56FD6B}" dt="2017-06-21T13:32:50.888" v="21" actId="478"/>
          <ac:spMkLst>
            <pc:docMk/>
            <pc:sldMk cId="4134786696" sldId="554"/>
            <ac:spMk id="12" creationId="{9416CDEC-AB49-4F36-90AD-2F1B0489188D}"/>
          </ac:spMkLst>
        </pc:spChg>
        <pc:spChg chg="del">
          <ac:chgData name="Alberto Di Meglio" userId="d7605418547838f6" providerId="LiveId" clId="{9BC9791A-CEBD-4FA3-A584-22455D56FD6B}" dt="2017-06-21T22:58:12.683" v="416" actId="0"/>
          <ac:spMkLst>
            <pc:docMk/>
            <pc:sldMk cId="4134786696" sldId="554"/>
            <ac:spMk id="5" creationId="{00000000-0000-0000-0000-000000000000}"/>
          </ac:spMkLst>
        </pc:spChg>
        <pc:spChg chg="mod">
          <ac:chgData name="Alberto Di Meglio" userId="d7605418547838f6" providerId="LiveId" clId="{9BC9791A-CEBD-4FA3-A584-22455D56FD6B}" dt="2017-06-21T13:32:44.995" v="20" actId="27636"/>
          <ac:spMkLst>
            <pc:docMk/>
            <pc:sldMk cId="4134786696" sldId="554"/>
            <ac:spMk id="4" creationId="{00000000-0000-0000-0000-000000000000}"/>
          </ac:spMkLst>
        </pc:spChg>
        <pc:spChg chg="del">
          <ac:chgData name="Alberto Di Meglio" userId="d7605418547838f6" providerId="LiveId" clId="{9BC9791A-CEBD-4FA3-A584-22455D56FD6B}" dt="2017-06-21T22:58:12.683" v="416" actId="0"/>
          <ac:spMkLst>
            <pc:docMk/>
            <pc:sldMk cId="4134786696" sldId="554"/>
            <ac:spMk id="3" creationId="{00000000-0000-0000-0000-000000000000}"/>
          </ac:spMkLst>
        </pc:spChg>
      </pc:sldChg>
      <pc:sldChg chg="addSp delSp modSp add del modTransition">
        <pc:chgData name="Alberto Di Meglio" userId="d7605418547838f6" providerId="LiveId" clId="{9BC9791A-CEBD-4FA3-A584-22455D56FD6B}" dt="2017-06-21T22:59:12.071" v="433" actId="0"/>
        <pc:sldMkLst>
          <pc:docMk/>
          <pc:sldMk cId="2760027930" sldId="555"/>
        </pc:sldMkLst>
        <pc:spChg chg="add del mod">
          <ac:chgData name="Alberto Di Meglio" userId="d7605418547838f6" providerId="LiveId" clId="{9BC9791A-CEBD-4FA3-A584-22455D56FD6B}" dt="2017-06-21T13:33:10.127" v="23" actId="478"/>
          <ac:spMkLst>
            <pc:docMk/>
            <pc:sldMk cId="2760027930" sldId="555"/>
            <ac:spMk id="10" creationId="{26232741-FE43-442C-A04B-D4F76D43AA93}"/>
          </ac:spMkLst>
        </pc:spChg>
        <pc:spChg chg="del">
          <ac:chgData name="Alberto Di Meglio" userId="d7605418547838f6" providerId="LiveId" clId="{9BC9791A-CEBD-4FA3-A584-22455D56FD6B}" dt="2017-06-21T22:58:12.683" v="416" actId="0"/>
          <ac:spMkLst>
            <pc:docMk/>
            <pc:sldMk cId="2760027930" sldId="555"/>
            <ac:spMk id="5" creationId="{00000000-0000-0000-0000-000000000000}"/>
          </ac:spMkLst>
        </pc:spChg>
        <pc:spChg chg="mod">
          <ac:chgData name="Alberto Di Meglio" userId="d7605418547838f6" providerId="LiveId" clId="{9BC9791A-CEBD-4FA3-A584-22455D56FD6B}" dt="2017-06-21T13:32:40.427" v="18" actId="27636"/>
          <ac:spMkLst>
            <pc:docMk/>
            <pc:sldMk cId="2760027930" sldId="555"/>
            <ac:spMk id="6146" creationId="{00000000-0000-0000-0000-000000000000}"/>
          </ac:spMkLst>
        </pc:spChg>
        <pc:spChg chg="add del mod">
          <ac:chgData name="Alberto Di Meglio" userId="d7605418547838f6" providerId="LiveId" clId="{9BC9791A-CEBD-4FA3-A584-22455D56FD6B}" dt="2017-06-21T13:33:05.118" v="22" actId="0"/>
          <ac:spMkLst>
            <pc:docMk/>
            <pc:sldMk cId="2760027930" sldId="555"/>
            <ac:spMk id="3" creationId="{41344946-B91A-4C7D-8A44-7D6737467379}"/>
          </ac:spMkLst>
        </pc:spChg>
        <pc:spChg chg="del">
          <ac:chgData name="Alberto Di Meglio" userId="d7605418547838f6" providerId="LiveId" clId="{9BC9791A-CEBD-4FA3-A584-22455D56FD6B}" dt="2017-06-21T22:58:12.683" v="416" actId="0"/>
          <ac:spMkLst>
            <pc:docMk/>
            <pc:sldMk cId="2760027930" sldId="555"/>
            <ac:spMk id="8" creationId="{00000000-0000-0000-0000-000000000000}"/>
          </ac:spMkLst>
        </pc:spChg>
        <pc:spChg chg="add del mod">
          <ac:chgData name="Alberto Di Meglio" userId="d7605418547838f6" providerId="LiveId" clId="{9BC9791A-CEBD-4FA3-A584-22455D56FD6B}" dt="2017-06-21T13:33:10.127" v="23" actId="478"/>
          <ac:spMkLst>
            <pc:docMk/>
            <pc:sldMk cId="2760027930" sldId="555"/>
            <ac:spMk id="13" creationId="{4F92CAD8-D929-4970-A6FD-825CA348E505}"/>
          </ac:spMkLst>
        </pc:spChg>
        <pc:spChg chg="add del mod">
          <ac:chgData name="Alberto Di Meglio" userId="d7605418547838f6" providerId="LiveId" clId="{9BC9791A-CEBD-4FA3-A584-22455D56FD6B}" dt="2017-06-21T13:33:05.118" v="22" actId="0"/>
          <ac:spMkLst>
            <pc:docMk/>
            <pc:sldMk cId="2760027930" sldId="555"/>
            <ac:spMk id="9" creationId="{620B1B90-A5DC-47B5-9FE2-28BFE2FD12C2}"/>
          </ac:spMkLst>
        </pc:spChg>
      </pc:sldChg>
      <pc:sldChg chg="addSp delSp modSp add modTransition">
        <pc:chgData name="Alberto Di Meglio" userId="d7605418547838f6" providerId="LiveId" clId="{9BC9791A-CEBD-4FA3-A584-22455D56FD6B}" dt="2017-06-21T22:59:12.071" v="433" actId="0"/>
        <pc:sldMkLst>
          <pc:docMk/>
          <pc:sldMk cId="320071259" sldId="556"/>
        </pc:sldMkLst>
        <pc:spChg chg="mod">
          <ac:chgData name="Alberto Di Meglio" userId="d7605418547838f6" providerId="LiveId" clId="{9BC9791A-CEBD-4FA3-A584-22455D56FD6B}" dt="2017-06-21T13:34:44.532" v="25" actId="27636"/>
          <ac:spMkLst>
            <pc:docMk/>
            <pc:sldMk cId="320071259" sldId="556"/>
            <ac:spMk id="2" creationId="{00000000-0000-0000-0000-000000000000}"/>
          </ac:spMkLst>
        </pc:spChg>
        <pc:spChg chg="add del mod">
          <ac:chgData name="Alberto Di Meglio" userId="d7605418547838f6" providerId="LiveId" clId="{9BC9791A-CEBD-4FA3-A584-22455D56FD6B}" dt="2017-06-21T13:35:00.980" v="28" actId="478"/>
          <ac:spMkLst>
            <pc:docMk/>
            <pc:sldMk cId="320071259" sldId="556"/>
            <ac:spMk id="3" creationId="{FA355BCF-B51E-4019-B787-DBBDE0326A42}"/>
          </ac:spMkLst>
        </pc:spChg>
        <pc:spChg chg="del">
          <ac:chgData name="Alberto Di Meglio" userId="d7605418547838f6" providerId="LiveId" clId="{9BC9791A-CEBD-4FA3-A584-22455D56FD6B}" dt="2017-06-21T22:58:12.683" v="416" actId="0"/>
          <ac:spMkLst>
            <pc:docMk/>
            <pc:sldMk cId="320071259" sldId="556"/>
            <ac:spMk id="7" creationId="{00000000-0000-0000-0000-000000000000}"/>
          </ac:spMkLst>
        </pc:spChg>
        <pc:spChg chg="del">
          <ac:chgData name="Alberto Di Meglio" userId="d7605418547838f6" providerId="LiveId" clId="{9BC9791A-CEBD-4FA3-A584-22455D56FD6B}" dt="2017-06-21T22:58:12.683" v="416" actId="0"/>
          <ac:spMkLst>
            <pc:docMk/>
            <pc:sldMk cId="320071259" sldId="556"/>
            <ac:spMk id="4" creationId="{00000000-0000-0000-0000-000000000000}"/>
          </ac:spMkLst>
        </pc:spChg>
        <pc:spChg chg="add del mod">
          <ac:chgData name="Alberto Di Meglio" userId="d7605418547838f6" providerId="LiveId" clId="{9BC9791A-CEBD-4FA3-A584-22455D56FD6B}" dt="2017-06-21T13:34:52.622" v="27" actId="478"/>
          <ac:spMkLst>
            <pc:docMk/>
            <pc:sldMk cId="320071259" sldId="556"/>
            <ac:spMk id="8" creationId="{933505B4-2966-4ECA-883A-638ED186EBAF}"/>
          </ac:spMkLst>
        </pc:spChg>
      </pc:sldChg>
      <pc:sldChg chg="addSp delSp modSp add del">
        <pc:chgData name="Alberto Di Meglio" userId="d7605418547838f6" providerId="LiveId" clId="{9BC9791A-CEBD-4FA3-A584-22455D56FD6B}" dt="2017-06-21T13:41:35.437" v="91" actId="2696"/>
        <pc:sldMkLst>
          <pc:docMk/>
          <pc:sldMk cId="4219918389" sldId="557"/>
        </pc:sldMkLst>
        <pc:spChg chg="add del mod">
          <ac:chgData name="Alberto Di Meglio" userId="d7605418547838f6" providerId="LiveId" clId="{9BC9791A-CEBD-4FA3-A584-22455D56FD6B}" dt="2017-06-21T13:36:36.766" v="89" actId="478"/>
          <ac:spMkLst>
            <pc:docMk/>
            <pc:sldMk cId="4219918389" sldId="557"/>
            <ac:spMk id="6" creationId="{C990A3CF-B476-47A5-8A9E-D13F9E8531B2}"/>
          </ac:spMkLst>
        </pc:spChg>
      </pc:sldChg>
      <pc:sldChg chg="modSp add modTransition">
        <pc:chgData name="Alberto Di Meglio" userId="d7605418547838f6" providerId="LiveId" clId="{9BC9791A-CEBD-4FA3-A584-22455D56FD6B}" dt="2017-06-21T22:59:12.071" v="433" actId="0"/>
        <pc:sldMkLst>
          <pc:docMk/>
          <pc:sldMk cId="1049186556" sldId="558"/>
        </pc:sldMkLst>
        <pc:spChg chg="mod">
          <ac:chgData name="Alberto Di Meglio" userId="d7605418547838f6" providerId="LiveId" clId="{9BC9791A-CEBD-4FA3-A584-22455D56FD6B}" dt="2017-06-21T13:50:27.780" v="144" actId="20577"/>
          <ac:spMkLst>
            <pc:docMk/>
            <pc:sldMk cId="1049186556" sldId="558"/>
            <ac:spMk id="3" creationId="{00000000-0000-0000-0000-000000000000}"/>
          </ac:spMkLst>
        </pc:spChg>
      </pc:sldChg>
      <pc:sldChg chg="delSp add modTransition delAnim">
        <pc:chgData name="Alberto Di Meglio" userId="d7605418547838f6" providerId="LiveId" clId="{9BC9791A-CEBD-4FA3-A584-22455D56FD6B}" dt="2017-06-21T22:59:12.071" v="433" actId="0"/>
        <pc:sldMkLst>
          <pc:docMk/>
          <pc:sldMk cId="3111405491" sldId="559"/>
        </pc:sldMkLst>
        <pc:spChg chg="del">
          <ac:chgData name="Alberto Di Meglio" userId="d7605418547838f6" providerId="LiveId" clId="{9BC9791A-CEBD-4FA3-A584-22455D56FD6B}" dt="2017-06-21T13:42:03.586" v="93" actId="478"/>
          <ac:spMkLst>
            <pc:docMk/>
            <pc:sldMk cId="3111405491" sldId="559"/>
            <ac:spMk id="6" creationId="{00000000-0000-0000-0000-000000000000}"/>
          </ac:spMkLst>
        </pc:spChg>
        <pc:spChg chg="del">
          <ac:chgData name="Alberto Di Meglio" userId="d7605418547838f6" providerId="LiveId" clId="{9BC9791A-CEBD-4FA3-A584-22455D56FD6B}" dt="2017-06-21T22:58:12.683" v="416" actId="0"/>
          <ac:spMkLst>
            <pc:docMk/>
            <pc:sldMk cId="3111405491" sldId="559"/>
            <ac:spMk id="10" creationId="{54B172D7-A32B-4958-9850-3BB5DB70D5F3}"/>
          </ac:spMkLst>
        </pc:spChg>
        <pc:spChg chg="del">
          <ac:chgData name="Alberto Di Meglio" userId="d7605418547838f6" providerId="LiveId" clId="{9BC9791A-CEBD-4FA3-A584-22455D56FD6B}" dt="2017-06-21T13:42:01.440" v="92" actId="478"/>
          <ac:spMkLst>
            <pc:docMk/>
            <pc:sldMk cId="3111405491" sldId="559"/>
            <ac:spMk id="9" creationId="{00000000-0000-0000-0000-000000000000}"/>
          </ac:spMkLst>
        </pc:spChg>
      </pc:sldChg>
      <pc:sldChg chg="add modTransition">
        <pc:chgData name="Alberto Di Meglio" userId="d7605418547838f6" providerId="LiveId" clId="{9BC9791A-CEBD-4FA3-A584-22455D56FD6B}" dt="2017-06-21T22:59:12.071" v="433" actId="0"/>
        <pc:sldMkLst>
          <pc:docMk/>
          <pc:sldMk cId="1905625506" sldId="560"/>
        </pc:sldMkLst>
      </pc:sldChg>
      <pc:sldChg chg="add modTransition">
        <pc:chgData name="Alberto Di Meglio" userId="d7605418547838f6" providerId="LiveId" clId="{9BC9791A-CEBD-4FA3-A584-22455D56FD6B}" dt="2017-06-21T22:59:12.071" v="433" actId="0"/>
        <pc:sldMkLst>
          <pc:docMk/>
          <pc:sldMk cId="1222803303" sldId="561"/>
        </pc:sldMkLst>
      </pc:sldChg>
      <pc:sldChg chg="add modTransition">
        <pc:chgData name="Alberto Di Meglio" userId="d7605418547838f6" providerId="LiveId" clId="{9BC9791A-CEBD-4FA3-A584-22455D56FD6B}" dt="2017-06-21T22:59:12.071" v="433" actId="0"/>
        <pc:sldMkLst>
          <pc:docMk/>
          <pc:sldMk cId="1619680309" sldId="562"/>
        </pc:sldMkLst>
      </pc:sldChg>
      <pc:sldChg chg="add modTransition">
        <pc:chgData name="Alberto Di Meglio" userId="d7605418547838f6" providerId="LiveId" clId="{9BC9791A-CEBD-4FA3-A584-22455D56FD6B}" dt="2017-06-21T22:59:12.071" v="433" actId="0"/>
        <pc:sldMkLst>
          <pc:docMk/>
          <pc:sldMk cId="1497656894" sldId="563"/>
        </pc:sldMkLst>
      </pc:sldChg>
      <pc:sldChg chg="modSp add modTransition">
        <pc:chgData name="Alberto Di Meglio" userId="d7605418547838f6" providerId="LiveId" clId="{9BC9791A-CEBD-4FA3-A584-22455D56FD6B}" dt="2017-06-21T22:59:12.071" v="433" actId="0"/>
        <pc:sldMkLst>
          <pc:docMk/>
          <pc:sldMk cId="1378631081" sldId="564"/>
        </pc:sldMkLst>
        <pc:spChg chg="mod">
          <ac:chgData name="Alberto Di Meglio" userId="d7605418547838f6" providerId="LiveId" clId="{9BC9791A-CEBD-4FA3-A584-22455D56FD6B}" dt="2017-06-21T13:44:15.735" v="107" actId="14100"/>
          <ac:spMkLst>
            <pc:docMk/>
            <pc:sldMk cId="1378631081" sldId="564"/>
            <ac:spMk id="20" creationId="{00000000-0000-0000-0000-000000000000}"/>
          </ac:spMkLst>
        </pc:spChg>
      </pc:sldChg>
      <pc:sldChg chg="add modTransition">
        <pc:chgData name="Alberto Di Meglio" userId="d7605418547838f6" providerId="LiveId" clId="{9BC9791A-CEBD-4FA3-A584-22455D56FD6B}" dt="2017-06-21T22:59:12.071" v="433" actId="0"/>
        <pc:sldMkLst>
          <pc:docMk/>
          <pc:sldMk cId="2142706264" sldId="565"/>
        </pc:sldMkLst>
      </pc:sldChg>
      <pc:sldChg chg="modSp add modTransition">
        <pc:chgData name="Alberto Di Meglio" userId="d7605418547838f6" providerId="LiveId" clId="{9BC9791A-CEBD-4FA3-A584-22455D56FD6B}" dt="2017-06-21T22:59:12.071" v="433" actId="0"/>
        <pc:sldMkLst>
          <pc:docMk/>
          <pc:sldMk cId="190064065" sldId="566"/>
        </pc:sldMkLst>
        <pc:spChg chg="mod">
          <ac:chgData name="Alberto Di Meglio" userId="d7605418547838f6" providerId="LiveId" clId="{9BC9791A-CEBD-4FA3-A584-22455D56FD6B}" dt="2017-06-21T13:57:09.062" v="351" actId="404"/>
          <ac:spMkLst>
            <pc:docMk/>
            <pc:sldMk cId="190064065" sldId="566"/>
            <ac:spMk id="5" creationId="{81B1EE96-FE04-4514-B25A-BC69F36831B5}"/>
          </ac:spMkLst>
        </pc:spChg>
      </pc:sldChg>
      <pc:sldChg chg="add modTransition">
        <pc:chgData name="Alberto Di Meglio" userId="d7605418547838f6" providerId="LiveId" clId="{9BC9791A-CEBD-4FA3-A584-22455D56FD6B}" dt="2017-06-21T22:59:12.071" v="433" actId="0"/>
        <pc:sldMkLst>
          <pc:docMk/>
          <pc:sldMk cId="3483104964" sldId="567"/>
        </pc:sldMkLst>
      </pc:sldChg>
      <pc:sldChg chg="add ord modTransition">
        <pc:chgData name="Alberto Di Meglio" userId="d7605418547838f6" providerId="LiveId" clId="{9BC9791A-CEBD-4FA3-A584-22455D56FD6B}" dt="2017-06-21T22:59:12.071" v="433" actId="0"/>
        <pc:sldMkLst>
          <pc:docMk/>
          <pc:sldMk cId="586795676" sldId="568"/>
        </pc:sldMkLst>
      </pc:sldChg>
      <pc:sldChg chg="add del">
        <pc:chgData name="Alberto Di Meglio" userId="d7605418547838f6" providerId="LiveId" clId="{9BC9791A-CEBD-4FA3-A584-22455D56FD6B}" dt="2017-06-21T13:49:33.690" v="111" actId="2696"/>
        <pc:sldMkLst>
          <pc:docMk/>
          <pc:sldMk cId="74238922" sldId="569"/>
        </pc:sldMkLst>
      </pc:sldChg>
      <pc:sldChg chg="add modTransition">
        <pc:chgData name="Alberto Di Meglio" userId="d7605418547838f6" providerId="LiveId" clId="{9BC9791A-CEBD-4FA3-A584-22455D56FD6B}" dt="2017-06-21T22:59:12.071" v="433" actId="0"/>
        <pc:sldMkLst>
          <pc:docMk/>
          <pc:sldMk cId="836324647" sldId="570"/>
        </pc:sldMkLst>
      </pc:sldChg>
      <pc:sldChg chg="add modTransition">
        <pc:chgData name="Alberto Di Meglio" userId="d7605418547838f6" providerId="LiveId" clId="{9BC9791A-CEBD-4FA3-A584-22455D56FD6B}" dt="2017-06-21T22:59:12.071" v="433" actId="0"/>
        <pc:sldMkLst>
          <pc:docMk/>
          <pc:sldMk cId="1712402348" sldId="571"/>
        </pc:sldMkLst>
      </pc:sldChg>
      <pc:sldChg chg="delSp modSp add modTransition">
        <pc:chgData name="Alberto Di Meglio" userId="d7605418547838f6" providerId="LiveId" clId="{9BC9791A-CEBD-4FA3-A584-22455D56FD6B}" dt="2017-06-21T22:59:12.071" v="433" actId="0"/>
        <pc:sldMkLst>
          <pc:docMk/>
          <pc:sldMk cId="2032843792" sldId="572"/>
        </pc:sldMkLst>
        <pc:spChg chg="del">
          <ac:chgData name="Alberto Di Meglio" userId="d7605418547838f6" providerId="LiveId" clId="{9BC9791A-CEBD-4FA3-A584-22455D56FD6B}" dt="2017-06-21T22:58:12.683" v="416" actId="0"/>
          <ac:spMkLst>
            <pc:docMk/>
            <pc:sldMk cId="2032843792" sldId="572"/>
            <ac:spMk id="5" creationId="{00000000-0000-0000-0000-000000000000}"/>
          </ac:spMkLst>
        </pc:spChg>
        <pc:spChg chg="mod">
          <ac:chgData name="Alberto Di Meglio" userId="d7605418547838f6" providerId="LiveId" clId="{9BC9791A-CEBD-4FA3-A584-22455D56FD6B}" dt="2017-06-21T13:54:12.363" v="151" actId="20577"/>
          <ac:spMkLst>
            <pc:docMk/>
            <pc:sldMk cId="2032843792" sldId="572"/>
            <ac:spMk id="3" creationId="{00000000-0000-0000-0000-000000000000}"/>
          </ac:spMkLst>
        </pc:spChg>
      </pc:sldChg>
      <pc:sldChg chg="delSp modSp add modTransition">
        <pc:chgData name="Alberto Di Meglio" userId="d7605418547838f6" providerId="LiveId" clId="{9BC9791A-CEBD-4FA3-A584-22455D56FD6B}" dt="2017-06-21T22:59:12.071" v="433" actId="0"/>
        <pc:sldMkLst>
          <pc:docMk/>
          <pc:sldMk cId="12909522" sldId="573"/>
        </pc:sldMkLst>
        <pc:spChg chg="del">
          <ac:chgData name="Alberto Di Meglio" userId="d7605418547838f6" providerId="LiveId" clId="{9BC9791A-CEBD-4FA3-A584-22455D56FD6B}" dt="2017-06-21T22:58:12.683" v="416" actId="0"/>
          <ac:spMkLst>
            <pc:docMk/>
            <pc:sldMk cId="12909522" sldId="573"/>
            <ac:spMk id="4" creationId="{164A5AA3-90BD-4B77-893F-E4DB995D06A6}"/>
          </ac:spMkLst>
        </pc:spChg>
        <pc:spChg chg="mod">
          <ac:chgData name="Alberto Di Meglio" userId="d7605418547838f6" providerId="LiveId" clId="{9BC9791A-CEBD-4FA3-A584-22455D56FD6B}" dt="2017-06-21T13:54:33.471" v="177" actId="20577"/>
          <ac:spMkLst>
            <pc:docMk/>
            <pc:sldMk cId="12909522" sldId="573"/>
            <ac:spMk id="6" creationId="{794A043D-E53D-4B1A-8891-35EFF28A29EA}"/>
          </ac:spMkLst>
        </pc:spChg>
        <pc:spChg chg="del">
          <ac:chgData name="Alberto Di Meglio" userId="d7605418547838f6" providerId="LiveId" clId="{9BC9791A-CEBD-4FA3-A584-22455D56FD6B}" dt="2017-06-21T22:58:12.683" v="416" actId="0"/>
          <ac:spMkLst>
            <pc:docMk/>
            <pc:sldMk cId="12909522" sldId="573"/>
            <ac:spMk id="5" creationId="{D3F2AD56-6020-4895-8BF9-858E81FBD45C}"/>
          </ac:spMkLst>
        </pc:spChg>
      </pc:sldChg>
      <pc:sldChg chg="delSp modSp add modTransition">
        <pc:chgData name="Alberto Di Meglio" userId="d7605418547838f6" providerId="LiveId" clId="{9BC9791A-CEBD-4FA3-A584-22455D56FD6B}" dt="2017-06-21T22:59:12.071" v="433" actId="0"/>
        <pc:sldMkLst>
          <pc:docMk/>
          <pc:sldMk cId="2802958558" sldId="574"/>
        </pc:sldMkLst>
        <pc:spChg chg="del">
          <ac:chgData name="Alberto Di Meglio" userId="d7605418547838f6" providerId="LiveId" clId="{9BC9791A-CEBD-4FA3-A584-22455D56FD6B}" dt="2017-06-21T22:58:12.683" v="416" actId="0"/>
          <ac:spMkLst>
            <pc:docMk/>
            <pc:sldMk cId="2802958558" sldId="574"/>
            <ac:spMk id="5" creationId="{39752309-0B56-41D3-A7C7-3344B012DC51}"/>
          </ac:spMkLst>
        </pc:spChg>
        <pc:spChg chg="mod">
          <ac:chgData name="Alberto Di Meglio" userId="d7605418547838f6" providerId="LiveId" clId="{9BC9791A-CEBD-4FA3-A584-22455D56FD6B}" dt="2017-06-21T13:54:46.674" v="193" actId="20577"/>
          <ac:spMkLst>
            <pc:docMk/>
            <pc:sldMk cId="2802958558" sldId="574"/>
            <ac:spMk id="6" creationId="{5B1C1A3F-D819-42CA-9A39-3D5A248BAD8A}"/>
          </ac:spMkLst>
        </pc:spChg>
        <pc:spChg chg="del">
          <ac:chgData name="Alberto Di Meglio" userId="d7605418547838f6" providerId="LiveId" clId="{9BC9791A-CEBD-4FA3-A584-22455D56FD6B}" dt="2017-06-21T22:58:12.683" v="416" actId="0"/>
          <ac:spMkLst>
            <pc:docMk/>
            <pc:sldMk cId="2802958558" sldId="574"/>
            <ac:spMk id="4" creationId="{20AC80C2-E686-4D2E-A7EF-A8B03839571E}"/>
          </ac:spMkLst>
        </pc:spChg>
      </pc:sldChg>
      <pc:sldChg chg="delSp modSp add modTransition">
        <pc:chgData name="Alberto Di Meglio" userId="d7605418547838f6" providerId="LiveId" clId="{9BC9791A-CEBD-4FA3-A584-22455D56FD6B}" dt="2017-06-21T22:59:12.071" v="433" actId="0"/>
        <pc:sldMkLst>
          <pc:docMk/>
          <pc:sldMk cId="441529061" sldId="575"/>
        </pc:sldMkLst>
        <pc:spChg chg="mod">
          <ac:chgData name="Alberto Di Meglio" userId="d7605418547838f6" providerId="LiveId" clId="{9BC9791A-CEBD-4FA3-A584-22455D56FD6B}" dt="2017-06-21T13:55:05.093" v="217" actId="20577"/>
          <ac:spMkLst>
            <pc:docMk/>
            <pc:sldMk cId="441529061" sldId="575"/>
            <ac:spMk id="6" creationId="{C3115E95-B3C0-46BC-BF21-3FC27704B1B7}"/>
          </ac:spMkLst>
        </pc:spChg>
        <pc:spChg chg="del">
          <ac:chgData name="Alberto Di Meglio" userId="d7605418547838f6" providerId="LiveId" clId="{9BC9791A-CEBD-4FA3-A584-22455D56FD6B}" dt="2017-06-21T22:58:12.683" v="416" actId="0"/>
          <ac:spMkLst>
            <pc:docMk/>
            <pc:sldMk cId="441529061" sldId="575"/>
            <ac:spMk id="5" creationId="{BBFD338D-F881-4717-A795-4DF2C6BA3241}"/>
          </ac:spMkLst>
        </pc:spChg>
        <pc:spChg chg="del">
          <ac:chgData name="Alberto Di Meglio" userId="d7605418547838f6" providerId="LiveId" clId="{9BC9791A-CEBD-4FA3-A584-22455D56FD6B}" dt="2017-06-21T22:58:12.683" v="416" actId="0"/>
          <ac:spMkLst>
            <pc:docMk/>
            <pc:sldMk cId="441529061" sldId="575"/>
            <ac:spMk id="4" creationId="{F1CBAD34-54C8-458E-B1D1-270F7F55F926}"/>
          </ac:spMkLst>
        </pc:spChg>
      </pc:sldChg>
      <pc:sldChg chg="delSp modSp add modTransition">
        <pc:chgData name="Alberto Di Meglio" userId="d7605418547838f6" providerId="LiveId" clId="{9BC9791A-CEBD-4FA3-A584-22455D56FD6B}" dt="2017-06-21T22:59:12.071" v="433" actId="0"/>
        <pc:sldMkLst>
          <pc:docMk/>
          <pc:sldMk cId="2984306960" sldId="576"/>
        </pc:sldMkLst>
        <pc:spChg chg="del">
          <ac:chgData name="Alberto Di Meglio" userId="d7605418547838f6" providerId="LiveId" clId="{9BC9791A-CEBD-4FA3-A584-22455D56FD6B}" dt="2017-06-21T22:58:12.683" v="416" actId="0"/>
          <ac:spMkLst>
            <pc:docMk/>
            <pc:sldMk cId="2984306960" sldId="576"/>
            <ac:spMk id="5" creationId="{EC56E355-B9E7-418B-8BF3-A1D730EB9D88}"/>
          </ac:spMkLst>
        </pc:spChg>
        <pc:spChg chg="mod">
          <ac:chgData name="Alberto Di Meglio" userId="d7605418547838f6" providerId="LiveId" clId="{9BC9791A-CEBD-4FA3-A584-22455D56FD6B}" dt="2017-06-21T13:55:14.054" v="235" actId="20577"/>
          <ac:spMkLst>
            <pc:docMk/>
            <pc:sldMk cId="2984306960" sldId="576"/>
            <ac:spMk id="6" creationId="{C1771D06-711C-4F2E-ABEF-9DC7AC8B71BC}"/>
          </ac:spMkLst>
        </pc:spChg>
        <pc:spChg chg="del">
          <ac:chgData name="Alberto Di Meglio" userId="d7605418547838f6" providerId="LiveId" clId="{9BC9791A-CEBD-4FA3-A584-22455D56FD6B}" dt="2017-06-21T22:58:12.683" v="416" actId="0"/>
          <ac:spMkLst>
            <pc:docMk/>
            <pc:sldMk cId="2984306960" sldId="576"/>
            <ac:spMk id="4" creationId="{99FCF011-11EC-4327-95F6-7B81063741C5}"/>
          </ac:spMkLst>
        </pc:spChg>
      </pc:sldChg>
      <pc:sldChg chg="delSp modSp add modTransition">
        <pc:chgData name="Alberto Di Meglio" userId="d7605418547838f6" providerId="LiveId" clId="{9BC9791A-CEBD-4FA3-A584-22455D56FD6B}" dt="2017-06-21T22:59:12.071" v="433" actId="0"/>
        <pc:sldMkLst>
          <pc:docMk/>
          <pc:sldMk cId="3437571264" sldId="577"/>
        </pc:sldMkLst>
        <pc:spChg chg="del">
          <ac:chgData name="Alberto Di Meglio" userId="d7605418547838f6" providerId="LiveId" clId="{9BC9791A-CEBD-4FA3-A584-22455D56FD6B}" dt="2017-06-21T22:58:12.683" v="416" actId="0"/>
          <ac:spMkLst>
            <pc:docMk/>
            <pc:sldMk cId="3437571264" sldId="577"/>
            <ac:spMk id="4" creationId="{AB7A3BF0-515E-407F-8B12-9C8E28EAB7E3}"/>
          </ac:spMkLst>
        </pc:spChg>
        <pc:spChg chg="mod">
          <ac:chgData name="Alberto Di Meglio" userId="d7605418547838f6" providerId="LiveId" clId="{9BC9791A-CEBD-4FA3-A584-22455D56FD6B}" dt="2017-06-21T13:57:51.419" v="385" actId="20577"/>
          <ac:spMkLst>
            <pc:docMk/>
            <pc:sldMk cId="3437571264" sldId="577"/>
            <ac:spMk id="6" creationId="{F6D94DB2-11E1-4DAA-8B2B-31EF162B0C43}"/>
          </ac:spMkLst>
        </pc:spChg>
      </pc:sldChg>
      <pc:sldChg chg="delSp modSp add modTransition">
        <pc:chgData name="Alberto Di Meglio" userId="d7605418547838f6" providerId="LiveId" clId="{9BC9791A-CEBD-4FA3-A584-22455D56FD6B}" dt="2017-06-21T22:59:12.071" v="433" actId="0"/>
        <pc:sldMkLst>
          <pc:docMk/>
          <pc:sldMk cId="1503099482" sldId="578"/>
        </pc:sldMkLst>
        <pc:spChg chg="mod">
          <ac:chgData name="Alberto Di Meglio" userId="d7605418547838f6" providerId="LiveId" clId="{9BC9791A-CEBD-4FA3-A584-22455D56FD6B}" dt="2017-06-21T13:56:29.724" v="306" actId="20577"/>
          <ac:spMkLst>
            <pc:docMk/>
            <pc:sldMk cId="1503099482" sldId="578"/>
            <ac:spMk id="6" creationId="{3CFAA3FB-D6A4-4EAD-9D73-4CD1F88E4AC8}"/>
          </ac:spMkLst>
        </pc:spChg>
        <pc:spChg chg="del">
          <ac:chgData name="Alberto Di Meglio" userId="d7605418547838f6" providerId="LiveId" clId="{9BC9791A-CEBD-4FA3-A584-22455D56FD6B}" dt="2017-06-21T22:58:12.683" v="416" actId="0"/>
          <ac:spMkLst>
            <pc:docMk/>
            <pc:sldMk cId="1503099482" sldId="578"/>
            <ac:spMk id="4" creationId="{7F9B7DF0-292D-4578-A66C-E0C855999FBC}"/>
          </ac:spMkLst>
        </pc:spChg>
        <pc:spChg chg="del">
          <ac:chgData name="Alberto Di Meglio" userId="d7605418547838f6" providerId="LiveId" clId="{9BC9791A-CEBD-4FA3-A584-22455D56FD6B}" dt="2017-06-21T22:58:12.683" v="416" actId="0"/>
          <ac:spMkLst>
            <pc:docMk/>
            <pc:sldMk cId="1503099482" sldId="578"/>
            <ac:spMk id="5" creationId="{686CAB59-8462-44BC-811B-7849E33EF473}"/>
          </ac:spMkLst>
        </pc:spChg>
      </pc:sldChg>
      <pc:sldChg chg="delSp modSp add modTransition">
        <pc:chgData name="Alberto Di Meglio" userId="d7605418547838f6" providerId="LiveId" clId="{9BC9791A-CEBD-4FA3-A584-22455D56FD6B}" dt="2017-06-21T22:59:12.071" v="433" actId="0"/>
        <pc:sldMkLst>
          <pc:docMk/>
          <pc:sldMk cId="972083242" sldId="579"/>
        </pc:sldMkLst>
        <pc:spChg chg="mod">
          <ac:chgData name="Alberto Di Meglio" userId="d7605418547838f6" providerId="LiveId" clId="{9BC9791A-CEBD-4FA3-A584-22455D56FD6B}" dt="2017-06-21T13:56:53.083" v="336" actId="20577"/>
          <ac:spMkLst>
            <pc:docMk/>
            <pc:sldMk cId="972083242" sldId="579"/>
            <ac:spMk id="6" creationId="{8F193E8B-5FE2-4A9A-A1B2-2EEEC8EE7E87}"/>
          </ac:spMkLst>
        </pc:spChg>
        <pc:spChg chg="del">
          <ac:chgData name="Alberto Di Meglio" userId="d7605418547838f6" providerId="LiveId" clId="{9BC9791A-CEBD-4FA3-A584-22455D56FD6B}" dt="2017-06-21T22:58:12.683" v="416" actId="0"/>
          <ac:spMkLst>
            <pc:docMk/>
            <pc:sldMk cId="972083242" sldId="579"/>
            <ac:spMk id="4" creationId="{A20AE358-0A49-466C-8B73-E7FF8F668783}"/>
          </ac:spMkLst>
        </pc:spChg>
        <pc:spChg chg="del">
          <ac:chgData name="Alberto Di Meglio" userId="d7605418547838f6" providerId="LiveId" clId="{9BC9791A-CEBD-4FA3-A584-22455D56FD6B}" dt="2017-06-21T22:58:12.683" v="416" actId="0"/>
          <ac:spMkLst>
            <pc:docMk/>
            <pc:sldMk cId="972083242" sldId="579"/>
            <ac:spMk id="5" creationId="{3D3AD2B4-FCBF-4D46-8C88-DD18D0AC7C25}"/>
          </ac:spMkLst>
        </pc:spChg>
      </pc:sldChg>
      <pc:sldChg chg="modSp add">
        <pc:chgData name="Alberto Di Meglio" userId="d7605418547838f6" providerId="LiveId" clId="{9BC9791A-CEBD-4FA3-A584-22455D56FD6B}" dt="2017-06-21T13:57:31.796" v="376" actId="20577"/>
        <pc:sldMkLst>
          <pc:docMk/>
          <pc:sldMk cId="2632010154" sldId="580"/>
        </pc:sldMkLst>
        <pc:spChg chg="mod">
          <ac:chgData name="Alberto Di Meglio" userId="d7605418547838f6" providerId="LiveId" clId="{9BC9791A-CEBD-4FA3-A584-22455D56FD6B}" dt="2017-06-21T13:57:31.796" v="376" actId="20577"/>
          <ac:spMkLst>
            <pc:docMk/>
            <pc:sldMk cId="2632010154" sldId="580"/>
            <ac:spMk id="6" creationId="{4AC3D73F-4073-49CD-8EB3-59431B2E4DF6}"/>
          </ac:spMkLst>
        </pc:spChg>
      </pc:sldChg>
      <pc:sldChg chg="delSp modSp add modTransition">
        <pc:chgData name="Alberto Di Meglio" userId="d7605418547838f6" providerId="LiveId" clId="{9BC9791A-CEBD-4FA3-A584-22455D56FD6B}" dt="2017-06-21T22:59:12.071" v="433" actId="0"/>
        <pc:sldMkLst>
          <pc:docMk/>
          <pc:sldMk cId="230323520" sldId="581"/>
        </pc:sldMkLst>
        <pc:spChg chg="mod">
          <ac:chgData name="Alberto Di Meglio" userId="d7605418547838f6" providerId="LiveId" clId="{9BC9791A-CEBD-4FA3-A584-22455D56FD6B}" dt="2017-06-21T13:58:03.643" v="413" actId="20577"/>
          <ac:spMkLst>
            <pc:docMk/>
            <pc:sldMk cId="230323520" sldId="581"/>
            <ac:spMk id="6" creationId="{A5A6AE1B-EA7B-436A-80A0-A8ED9D51F332}"/>
          </ac:spMkLst>
        </pc:spChg>
        <pc:spChg chg="del">
          <ac:chgData name="Alberto Di Meglio" userId="d7605418547838f6" providerId="LiveId" clId="{9BC9791A-CEBD-4FA3-A584-22455D56FD6B}" dt="2017-06-21T22:58:12.683" v="416" actId="0"/>
          <ac:spMkLst>
            <pc:docMk/>
            <pc:sldMk cId="230323520" sldId="581"/>
            <ac:spMk id="4" creationId="{CC423741-3402-4AF0-83E8-71C0BF98428D}"/>
          </ac:spMkLst>
        </pc:spChg>
      </pc:sldChg>
      <pc:sldChg chg="delSp modTransition">
        <pc:chgData name="Alberto Di Meglio" userId="d7605418547838f6" providerId="LiveId" clId="{9BC9791A-CEBD-4FA3-A584-22455D56FD6B}" dt="2017-06-21T22:59:12.071" v="433" actId="0"/>
        <pc:sldMkLst>
          <pc:docMk/>
          <pc:sldMk cId="56454648" sldId="582"/>
        </pc:sldMkLst>
        <pc:spChg chg="del">
          <ac:chgData name="Alberto Di Meglio" userId="d7605418547838f6" providerId="LiveId" clId="{9BC9791A-CEBD-4FA3-A584-22455D56FD6B}" dt="2017-06-21T22:58:12.683" v="416" actId="0"/>
          <ac:spMkLst>
            <pc:docMk/>
            <pc:sldMk cId="56454648" sldId="582"/>
            <ac:spMk id="5" creationId="{00000000-0000-0000-0000-000000000000}"/>
          </ac:spMkLst>
        </pc:spChg>
        <pc:spChg chg="del">
          <ac:chgData name="Alberto Di Meglio" userId="d7605418547838f6" providerId="LiveId" clId="{9BC9791A-CEBD-4FA3-A584-22455D56FD6B}" dt="2017-06-21T22:58:12.683" v="416" actId="0"/>
          <ac:spMkLst>
            <pc:docMk/>
            <pc:sldMk cId="56454648" sldId="582"/>
            <ac:spMk id="6"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a:t>Data Properties</a:t>
            </a:r>
          </a:p>
        </c:rich>
      </c:tx>
      <c:layout/>
      <c:overlay val="0"/>
      <c:spPr>
        <a:noFill/>
        <a:ln>
          <a:noFill/>
        </a:ln>
        <a:effectLst/>
      </c:spPr>
    </c:title>
    <c:autoTitleDeleted val="0"/>
    <c:plotArea>
      <c:layout/>
      <c:radarChart>
        <c:radarStyle val="marker"/>
        <c:varyColors val="0"/>
        <c:ser>
          <c:idx val="0"/>
          <c:order val="0"/>
          <c:tx>
            <c:strRef>
              <c:f>Sheet1!$B$1</c:f>
              <c:strCache>
                <c:ptCount val="1"/>
                <c:pt idx="0">
                  <c:v>Properties</c:v>
                </c:pt>
              </c:strCache>
            </c:strRef>
          </c:tx>
          <c:spPr>
            <a:ln w="34925" cap="rnd">
              <a:solidFill>
                <a:srgbClr val="C00000"/>
              </a:solidFill>
              <a:round/>
            </a:ln>
            <a:effectLst>
              <a:outerShdw blurRad="57150" dist="19050" dir="5400000" algn="ctr" rotWithShape="0">
                <a:srgbClr val="000000">
                  <a:alpha val="63000"/>
                </a:srgbClr>
              </a:outerShdw>
            </a:effectLst>
          </c:spPr>
          <c:marker>
            <c:symbol val="none"/>
          </c:marker>
          <c:cat>
            <c:strRef>
              <c:f>Sheet1!$A$2:$A$19</c:f>
              <c:strCache>
                <c:ptCount val="18"/>
                <c:pt idx="0">
                  <c:v>Small</c:v>
                </c:pt>
                <c:pt idx="1">
                  <c:v>Slow</c:v>
                </c:pt>
                <c:pt idx="2">
                  <c:v>Read</c:v>
                </c:pt>
                <c:pt idx="3">
                  <c:v>Local</c:v>
                </c:pt>
                <c:pt idx="4">
                  <c:v>Private</c:v>
                </c:pt>
                <c:pt idx="5">
                  <c:v>Legacy</c:v>
                </c:pt>
                <c:pt idx="6">
                  <c:v>Structured</c:v>
                </c:pt>
                <c:pt idx="7">
                  <c:v>Stand-alone</c:v>
                </c:pt>
                <c:pt idx="8">
                  <c:v>Store</c:v>
                </c:pt>
                <c:pt idx="9">
                  <c:v>Big</c:v>
                </c:pt>
                <c:pt idx="10">
                  <c:v>Fast</c:v>
                </c:pt>
                <c:pt idx="11">
                  <c:v>Write</c:v>
                </c:pt>
                <c:pt idx="12">
                  <c:v>Distributed</c:v>
                </c:pt>
                <c:pt idx="13">
                  <c:v>Public</c:v>
                </c:pt>
                <c:pt idx="14">
                  <c:v>New</c:v>
                </c:pt>
                <c:pt idx="15">
                  <c:v>Unstructured</c:v>
                </c:pt>
                <c:pt idx="16">
                  <c:v>Shared</c:v>
                </c:pt>
                <c:pt idx="17">
                  <c:v>Reproduce</c:v>
                </c:pt>
              </c:strCache>
            </c:strRef>
          </c:cat>
          <c:val>
            <c:numRef>
              <c:f>Sheet1!$B$2:$B$19</c:f>
              <c:numCache>
                <c:formatCode>General</c:formatCode>
                <c:ptCount val="18"/>
                <c:pt idx="0">
                  <c:v>20</c:v>
                </c:pt>
                <c:pt idx="1">
                  <c:v>30</c:v>
                </c:pt>
                <c:pt idx="2">
                  <c:v>50</c:v>
                </c:pt>
                <c:pt idx="3">
                  <c:v>60</c:v>
                </c:pt>
                <c:pt idx="4">
                  <c:v>90</c:v>
                </c:pt>
                <c:pt idx="5">
                  <c:v>65</c:v>
                </c:pt>
                <c:pt idx="6">
                  <c:v>20</c:v>
                </c:pt>
                <c:pt idx="7">
                  <c:v>70</c:v>
                </c:pt>
                <c:pt idx="8">
                  <c:v>80</c:v>
                </c:pt>
                <c:pt idx="9">
                  <c:v>80</c:v>
                </c:pt>
                <c:pt idx="10">
                  <c:v>70</c:v>
                </c:pt>
                <c:pt idx="11">
                  <c:v>50</c:v>
                </c:pt>
                <c:pt idx="12">
                  <c:v>40</c:v>
                </c:pt>
                <c:pt idx="13">
                  <c:v>10</c:v>
                </c:pt>
                <c:pt idx="14">
                  <c:v>35</c:v>
                </c:pt>
                <c:pt idx="15">
                  <c:v>80</c:v>
                </c:pt>
                <c:pt idx="16">
                  <c:v>30</c:v>
                </c:pt>
                <c:pt idx="17">
                  <c:v>20</c:v>
                </c:pt>
              </c:numCache>
            </c:numRef>
          </c:val>
          <c:extLst xmlns:c16r2="http://schemas.microsoft.com/office/drawing/2015/06/chart">
            <c:ext xmlns:c16="http://schemas.microsoft.com/office/drawing/2014/chart" uri="{C3380CC4-5D6E-409C-BE32-E72D297353CC}">
              <c16:uniqueId val="{00000000-30F9-4409-8C0E-65CEC7AA2BCD}"/>
            </c:ext>
          </c:extLst>
        </c:ser>
        <c:dLbls>
          <c:showLegendKey val="0"/>
          <c:showVal val="0"/>
          <c:showCatName val="0"/>
          <c:showSerName val="0"/>
          <c:showPercent val="0"/>
          <c:showBubbleSize val="0"/>
        </c:dLbls>
        <c:axId val="34069504"/>
        <c:axId val="83784448"/>
      </c:radarChart>
      <c:catAx>
        <c:axId val="340695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784448"/>
        <c:crosses val="autoZero"/>
        <c:auto val="1"/>
        <c:lblAlgn val="ctr"/>
        <c:lblOffset val="100"/>
        <c:noMultiLvlLbl val="0"/>
      </c:catAx>
      <c:valAx>
        <c:axId val="83784448"/>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crossAx val="34069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0.39683</cdr:x>
      <cdr:y>0.2375</cdr:y>
    </cdr:from>
    <cdr:to>
      <cdr:x>0.60317</cdr:x>
      <cdr:y>0.875</cdr:y>
    </cdr:to>
    <cdr:cxnSp macro="">
      <cdr:nvCxnSpPr>
        <cdr:cNvPr id="3" name="Straight Connector 2">
          <a:extLst xmlns:a="http://schemas.openxmlformats.org/drawingml/2006/main">
            <a:ext uri="{FF2B5EF4-FFF2-40B4-BE49-F238E27FC236}">
              <a16:creationId xmlns:a16="http://schemas.microsoft.com/office/drawing/2014/main" xmlns="" id="{7B79D8F9-BEE4-460D-9B33-F9717DC2086A}"/>
            </a:ext>
          </a:extLst>
        </cdr:cNvPr>
        <cdr:cNvCxnSpPr/>
      </cdr:nvCxnSpPr>
      <cdr:spPr>
        <a:xfrm xmlns:a="http://schemas.openxmlformats.org/drawingml/2006/main" flipH="1">
          <a:off x="1935261" y="965200"/>
          <a:ext cx="1006278" cy="25908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0.30159</cdr:x>
      <cdr:y>0.29375</cdr:y>
    </cdr:from>
    <cdr:to>
      <cdr:x>0.69841</cdr:x>
      <cdr:y>0.81875</cdr:y>
    </cdr:to>
    <cdr:cxnSp macro="">
      <cdr:nvCxnSpPr>
        <cdr:cNvPr id="6" name="Straight Connector 5">
          <a:extLst xmlns:a="http://schemas.openxmlformats.org/drawingml/2006/main">
            <a:ext uri="{FF2B5EF4-FFF2-40B4-BE49-F238E27FC236}">
              <a16:creationId xmlns:a16="http://schemas.microsoft.com/office/drawing/2014/main" xmlns="" id="{23CE3944-2BE5-4F6E-9EED-71F6A9683C6C}"/>
            </a:ext>
          </a:extLst>
        </cdr:cNvPr>
        <cdr:cNvCxnSpPr/>
      </cdr:nvCxnSpPr>
      <cdr:spPr>
        <a:xfrm xmlns:a="http://schemas.openxmlformats.org/drawingml/2006/main" flipH="1">
          <a:off x="1447800" y="1193800"/>
          <a:ext cx="1905000" cy="21336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0.25397</cdr:x>
      <cdr:y>0.3875</cdr:y>
    </cdr:from>
    <cdr:to>
      <cdr:x>0.74603</cdr:x>
      <cdr:y>0.725</cdr:y>
    </cdr:to>
    <cdr:cxnSp macro="">
      <cdr:nvCxnSpPr>
        <cdr:cNvPr id="13" name="Straight Connector 12">
          <a:extLst xmlns:a="http://schemas.openxmlformats.org/drawingml/2006/main">
            <a:ext uri="{FF2B5EF4-FFF2-40B4-BE49-F238E27FC236}">
              <a16:creationId xmlns:a16="http://schemas.microsoft.com/office/drawing/2014/main" xmlns="" id="{21311061-D020-4920-A0CF-9E7344AF1AFC}"/>
            </a:ext>
          </a:extLst>
        </cdr:cNvPr>
        <cdr:cNvCxnSpPr/>
      </cdr:nvCxnSpPr>
      <cdr:spPr>
        <a:xfrm xmlns:a="http://schemas.openxmlformats.org/drawingml/2006/main" flipH="1">
          <a:off x="1219200" y="1574800"/>
          <a:ext cx="2362200" cy="13716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0.20635</cdr:x>
      <cdr:y>0.5</cdr:y>
    </cdr:from>
    <cdr:to>
      <cdr:x>0.77778</cdr:x>
      <cdr:y>0.6125</cdr:y>
    </cdr:to>
    <cdr:cxnSp macro="">
      <cdr:nvCxnSpPr>
        <cdr:cNvPr id="17" name="Straight Connector 16">
          <a:extLst xmlns:a="http://schemas.openxmlformats.org/drawingml/2006/main">
            <a:ext uri="{FF2B5EF4-FFF2-40B4-BE49-F238E27FC236}">
              <a16:creationId xmlns:a16="http://schemas.microsoft.com/office/drawing/2014/main" xmlns="" id="{0792B927-BFE2-41EF-81F6-F6C7BA9D3A49}"/>
            </a:ext>
          </a:extLst>
        </cdr:cNvPr>
        <cdr:cNvCxnSpPr/>
      </cdr:nvCxnSpPr>
      <cdr:spPr>
        <a:xfrm xmlns:a="http://schemas.openxmlformats.org/drawingml/2006/main" flipH="1">
          <a:off x="990600" y="2032000"/>
          <a:ext cx="2743200" cy="4572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0.22222</cdr:x>
      <cdr:y>0.5</cdr:y>
    </cdr:from>
    <cdr:to>
      <cdr:x>0.77778</cdr:x>
      <cdr:y>0.6125</cdr:y>
    </cdr:to>
    <cdr:cxnSp macro="">
      <cdr:nvCxnSpPr>
        <cdr:cNvPr id="21" name="Straight Connector 20">
          <a:extLst xmlns:a="http://schemas.openxmlformats.org/drawingml/2006/main">
            <a:ext uri="{FF2B5EF4-FFF2-40B4-BE49-F238E27FC236}">
              <a16:creationId xmlns:a16="http://schemas.microsoft.com/office/drawing/2014/main" xmlns="" id="{5799CC78-853A-4265-A5E8-4CCF42DEB4C2}"/>
            </a:ext>
          </a:extLst>
        </cdr:cNvPr>
        <cdr:cNvCxnSpPr/>
      </cdr:nvCxnSpPr>
      <cdr:spPr>
        <a:xfrm xmlns:a="http://schemas.openxmlformats.org/drawingml/2006/main" flipH="1" flipV="1">
          <a:off x="1066800" y="2032000"/>
          <a:ext cx="2667000" cy="4572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0.25397</cdr:x>
      <cdr:y>0.3875</cdr:y>
    </cdr:from>
    <cdr:to>
      <cdr:x>0.74603</cdr:x>
      <cdr:y>0.725</cdr:y>
    </cdr:to>
    <cdr:cxnSp macro="">
      <cdr:nvCxnSpPr>
        <cdr:cNvPr id="23" name="Straight Connector 22">
          <a:extLst xmlns:a="http://schemas.openxmlformats.org/drawingml/2006/main">
            <a:ext uri="{FF2B5EF4-FFF2-40B4-BE49-F238E27FC236}">
              <a16:creationId xmlns:a16="http://schemas.microsoft.com/office/drawing/2014/main" xmlns="" id="{21B08C63-7FD0-4256-AD6E-21013AF249DD}"/>
            </a:ext>
          </a:extLst>
        </cdr:cNvPr>
        <cdr:cNvCxnSpPr/>
      </cdr:nvCxnSpPr>
      <cdr:spPr>
        <a:xfrm xmlns:a="http://schemas.openxmlformats.org/drawingml/2006/main" flipH="1" flipV="1">
          <a:off x="1219200" y="1574800"/>
          <a:ext cx="2362200" cy="13716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0.31746</cdr:x>
      <cdr:y>0.29375</cdr:y>
    </cdr:from>
    <cdr:to>
      <cdr:x>0.68254</cdr:x>
      <cdr:y>0.81875</cdr:y>
    </cdr:to>
    <cdr:cxnSp macro="">
      <cdr:nvCxnSpPr>
        <cdr:cNvPr id="25" name="Straight Connector 24">
          <a:extLst xmlns:a="http://schemas.openxmlformats.org/drawingml/2006/main">
            <a:ext uri="{FF2B5EF4-FFF2-40B4-BE49-F238E27FC236}">
              <a16:creationId xmlns:a16="http://schemas.microsoft.com/office/drawing/2014/main" xmlns="" id="{6C72140D-6874-4A00-9B09-430537E3FAF4}"/>
            </a:ext>
          </a:extLst>
        </cdr:cNvPr>
        <cdr:cNvCxnSpPr/>
      </cdr:nvCxnSpPr>
      <cdr:spPr>
        <a:xfrm xmlns:a="http://schemas.openxmlformats.org/drawingml/2006/main" flipH="1" flipV="1">
          <a:off x="1524000" y="1193800"/>
          <a:ext cx="1752600" cy="21336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0.39683</cdr:x>
      <cdr:y>0.2375</cdr:y>
    </cdr:from>
    <cdr:to>
      <cdr:x>0.60317</cdr:x>
      <cdr:y>0.875</cdr:y>
    </cdr:to>
    <cdr:cxnSp macro="">
      <cdr:nvCxnSpPr>
        <cdr:cNvPr id="27" name="Straight Connector 26">
          <a:extLst xmlns:a="http://schemas.openxmlformats.org/drawingml/2006/main">
            <a:ext uri="{FF2B5EF4-FFF2-40B4-BE49-F238E27FC236}">
              <a16:creationId xmlns:a16="http://schemas.microsoft.com/office/drawing/2014/main" xmlns="" id="{8A2040B9-B042-4832-8DB0-94013088407C}"/>
            </a:ext>
          </a:extLst>
        </cdr:cNvPr>
        <cdr:cNvCxnSpPr/>
      </cdr:nvCxnSpPr>
      <cdr:spPr>
        <a:xfrm xmlns:a="http://schemas.openxmlformats.org/drawingml/2006/main" flipH="1" flipV="1">
          <a:off x="1905000" y="965200"/>
          <a:ext cx="990600" cy="2590800"/>
        </a:xfrm>
        <a:prstGeom xmlns:a="http://schemas.openxmlformats.org/drawingml/2006/main" prst="line">
          <a:avLst/>
        </a:prstGeom>
        <a:ln xmlns:a="http://schemas.openxmlformats.org/drawingml/2006/main">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2"/>
            <a:ext cx="4160623" cy="365760"/>
          </a:xfrm>
          <a:prstGeom prst="rect">
            <a:avLst/>
          </a:prstGeom>
          <a:noFill/>
          <a:ln w="9525">
            <a:noFill/>
            <a:miter lim="800000"/>
            <a:headEnd/>
            <a:tailEnd/>
          </a:ln>
          <a:effectLst/>
        </p:spPr>
        <p:txBody>
          <a:bodyPr vert="horz" wrap="square" lIns="91534" tIns="45767" rIns="91534" bIns="45767" numCol="1" anchor="t" anchorCtr="0" compatLnSpc="1">
            <a:prstTxWarp prst="textNoShape">
              <a:avLst/>
            </a:prstTxWarp>
          </a:bodyPr>
          <a:lstStyle>
            <a:lvl1pPr>
              <a:defRPr sz="1200"/>
            </a:lvl1pPr>
          </a:lstStyle>
          <a:p>
            <a:endParaRPr lang="en-GB"/>
          </a:p>
        </p:txBody>
      </p:sp>
      <p:sp>
        <p:nvSpPr>
          <p:cNvPr id="13315" name="Rectangle 3"/>
          <p:cNvSpPr>
            <a:spLocks noGrp="1" noChangeArrowheads="1"/>
          </p:cNvSpPr>
          <p:nvPr>
            <p:ph type="dt" sz="quarter" idx="1"/>
          </p:nvPr>
        </p:nvSpPr>
        <p:spPr bwMode="auto">
          <a:xfrm>
            <a:off x="5439045" y="2"/>
            <a:ext cx="4160623" cy="365760"/>
          </a:xfrm>
          <a:prstGeom prst="rect">
            <a:avLst/>
          </a:prstGeom>
          <a:noFill/>
          <a:ln w="9525">
            <a:noFill/>
            <a:miter lim="800000"/>
            <a:headEnd/>
            <a:tailEnd/>
          </a:ln>
          <a:effectLst/>
        </p:spPr>
        <p:txBody>
          <a:bodyPr vert="horz" wrap="square" lIns="91534" tIns="45767" rIns="91534" bIns="45767" numCol="1" anchor="t" anchorCtr="0" compatLnSpc="1">
            <a:prstTxWarp prst="textNoShape">
              <a:avLst/>
            </a:prstTxWarp>
          </a:bodyPr>
          <a:lstStyle>
            <a:lvl1pPr algn="r">
              <a:defRPr sz="1200"/>
            </a:lvl1pPr>
          </a:lstStyle>
          <a:p>
            <a:endParaRPr lang="en-GB"/>
          </a:p>
        </p:txBody>
      </p:sp>
      <p:sp>
        <p:nvSpPr>
          <p:cNvPr id="13316" name="Rectangle 4"/>
          <p:cNvSpPr>
            <a:spLocks noGrp="1" noChangeArrowheads="1"/>
          </p:cNvSpPr>
          <p:nvPr>
            <p:ph type="ftr" sz="quarter" idx="2"/>
          </p:nvPr>
        </p:nvSpPr>
        <p:spPr bwMode="auto">
          <a:xfrm>
            <a:off x="0" y="6947732"/>
            <a:ext cx="4160623" cy="365760"/>
          </a:xfrm>
          <a:prstGeom prst="rect">
            <a:avLst/>
          </a:prstGeom>
          <a:noFill/>
          <a:ln w="9525">
            <a:noFill/>
            <a:miter lim="800000"/>
            <a:headEnd/>
            <a:tailEnd/>
          </a:ln>
          <a:effectLst/>
        </p:spPr>
        <p:txBody>
          <a:bodyPr vert="horz" wrap="square" lIns="91534" tIns="45767" rIns="91534" bIns="45767" numCol="1" anchor="b" anchorCtr="0" compatLnSpc="1">
            <a:prstTxWarp prst="textNoShape">
              <a:avLst/>
            </a:prstTxWarp>
          </a:bodyPr>
          <a:lstStyle>
            <a:lvl1pPr>
              <a:defRPr sz="1200"/>
            </a:lvl1pPr>
          </a:lstStyle>
          <a:p>
            <a:endParaRPr lang="en-GB"/>
          </a:p>
        </p:txBody>
      </p:sp>
      <p:sp>
        <p:nvSpPr>
          <p:cNvPr id="13317" name="Rectangle 5"/>
          <p:cNvSpPr>
            <a:spLocks noGrp="1" noChangeArrowheads="1"/>
          </p:cNvSpPr>
          <p:nvPr>
            <p:ph type="sldNum" sz="quarter" idx="3"/>
          </p:nvPr>
        </p:nvSpPr>
        <p:spPr bwMode="auto">
          <a:xfrm>
            <a:off x="5439045" y="6947732"/>
            <a:ext cx="4160623" cy="365760"/>
          </a:xfrm>
          <a:prstGeom prst="rect">
            <a:avLst/>
          </a:prstGeom>
          <a:noFill/>
          <a:ln w="9525">
            <a:noFill/>
            <a:miter lim="800000"/>
            <a:headEnd/>
            <a:tailEnd/>
          </a:ln>
          <a:effectLst/>
        </p:spPr>
        <p:txBody>
          <a:bodyPr vert="horz" wrap="square" lIns="91534" tIns="45767" rIns="91534" bIns="45767" numCol="1" anchor="b" anchorCtr="0" compatLnSpc="1">
            <a:prstTxWarp prst="textNoShape">
              <a:avLst/>
            </a:prstTxWarp>
          </a:bodyPr>
          <a:lstStyle>
            <a:lvl1pPr algn="r">
              <a:defRPr sz="1200"/>
            </a:lvl1pPr>
          </a:lstStyle>
          <a:p>
            <a:fld id="{8930A979-00AB-4798-A104-F4E3FCCC7CC4}" type="slidenum">
              <a:rPr lang="en-GB"/>
              <a:pPr/>
              <a:t>‹#›</a:t>
            </a:fld>
            <a:endParaRPr lang="en-GB"/>
          </a:p>
        </p:txBody>
      </p:sp>
    </p:spTree>
    <p:extLst>
      <p:ext uri="{BB962C8B-B14F-4D97-AF65-F5344CB8AC3E}">
        <p14:creationId xmlns:p14="http://schemas.microsoft.com/office/powerpoint/2010/main" val="2677771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2"/>
            <a:ext cx="4160623" cy="365760"/>
          </a:xfrm>
          <a:prstGeom prst="rect">
            <a:avLst/>
          </a:prstGeom>
          <a:noFill/>
          <a:ln w="9525">
            <a:noFill/>
            <a:miter lim="800000"/>
            <a:headEnd/>
            <a:tailEnd/>
          </a:ln>
          <a:effectLst/>
        </p:spPr>
        <p:txBody>
          <a:bodyPr vert="horz" wrap="square" lIns="91534" tIns="45767" rIns="91534" bIns="45767"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5439045" y="2"/>
            <a:ext cx="4160623" cy="365760"/>
          </a:xfrm>
          <a:prstGeom prst="rect">
            <a:avLst/>
          </a:prstGeom>
          <a:noFill/>
          <a:ln w="9525">
            <a:noFill/>
            <a:miter lim="800000"/>
            <a:headEnd/>
            <a:tailEnd/>
          </a:ln>
          <a:effectLst/>
        </p:spPr>
        <p:txBody>
          <a:bodyPr vert="horz" wrap="square" lIns="91534" tIns="45767" rIns="91534" bIns="45767"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2363788" y="549275"/>
            <a:ext cx="4873625" cy="2741613"/>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960736" y="3474721"/>
            <a:ext cx="7679732" cy="3291840"/>
          </a:xfrm>
          <a:prstGeom prst="rect">
            <a:avLst/>
          </a:prstGeom>
          <a:noFill/>
          <a:ln w="9525">
            <a:noFill/>
            <a:miter lim="800000"/>
            <a:headEnd/>
            <a:tailEnd/>
          </a:ln>
          <a:effectLst/>
        </p:spPr>
        <p:txBody>
          <a:bodyPr vert="horz" wrap="square" lIns="91534" tIns="45767" rIns="91534" bIns="457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6947732"/>
            <a:ext cx="4160623" cy="365760"/>
          </a:xfrm>
          <a:prstGeom prst="rect">
            <a:avLst/>
          </a:prstGeom>
          <a:noFill/>
          <a:ln w="9525">
            <a:noFill/>
            <a:miter lim="800000"/>
            <a:headEnd/>
            <a:tailEnd/>
          </a:ln>
          <a:effectLst/>
        </p:spPr>
        <p:txBody>
          <a:bodyPr vert="horz" wrap="square" lIns="91534" tIns="45767" rIns="91534" bIns="45767"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5439045" y="6947732"/>
            <a:ext cx="4160623" cy="365760"/>
          </a:xfrm>
          <a:prstGeom prst="rect">
            <a:avLst/>
          </a:prstGeom>
          <a:noFill/>
          <a:ln w="9525">
            <a:noFill/>
            <a:miter lim="800000"/>
            <a:headEnd/>
            <a:tailEnd/>
          </a:ln>
          <a:effectLst/>
        </p:spPr>
        <p:txBody>
          <a:bodyPr vert="horz" wrap="square" lIns="91534" tIns="45767" rIns="91534" bIns="45767" numCol="1" anchor="b" anchorCtr="0" compatLnSpc="1">
            <a:prstTxWarp prst="textNoShape">
              <a:avLst/>
            </a:prstTxWarp>
          </a:bodyPr>
          <a:lstStyle>
            <a:lvl1pPr algn="r">
              <a:defRPr sz="1200"/>
            </a:lvl1pPr>
          </a:lstStyle>
          <a:p>
            <a:fld id="{AD4A12C8-2C28-4570-BF40-EA4A75B97A09}" type="slidenum">
              <a:rPr lang="en-US"/>
              <a:pPr/>
              <a:t>‹#›</a:t>
            </a:fld>
            <a:endParaRPr lang="en-US"/>
          </a:p>
        </p:txBody>
      </p:sp>
    </p:spTree>
    <p:extLst>
      <p:ext uri="{BB962C8B-B14F-4D97-AF65-F5344CB8AC3E}">
        <p14:creationId xmlns:p14="http://schemas.microsoft.com/office/powerpoint/2010/main" val="40672490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4A12C8-2C28-4570-BF40-EA4A75B97A09}" type="slidenum">
              <a:rPr lang="en-US" smtClean="0"/>
              <a:pPr/>
              <a:t>2</a:t>
            </a:fld>
            <a:endParaRPr lang="en-US"/>
          </a:p>
        </p:txBody>
      </p:sp>
    </p:spTree>
    <p:extLst>
      <p:ext uri="{BB962C8B-B14F-4D97-AF65-F5344CB8AC3E}">
        <p14:creationId xmlns:p14="http://schemas.microsoft.com/office/powerpoint/2010/main" val="269278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D4A12C8-2C28-4570-BF40-EA4A75B97A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6523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2BA5DA4-6A94-4701-98CE-F2D162CDE922}" type="slidenum">
              <a:rPr lang="en-GB" smtClean="0"/>
              <a:pPr>
                <a:defRPr/>
              </a:pPr>
              <a:t>10</a:t>
            </a:fld>
            <a:endParaRPr lang="en-GB"/>
          </a:p>
        </p:txBody>
      </p:sp>
    </p:spTree>
    <p:extLst>
      <p:ext uri="{BB962C8B-B14F-4D97-AF65-F5344CB8AC3E}">
        <p14:creationId xmlns:p14="http://schemas.microsoft.com/office/powerpoint/2010/main" val="45503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2BA5DA4-6A94-4701-98CE-F2D162CDE922}" type="slidenum">
              <a:rPr lang="en-GB" smtClean="0"/>
              <a:pPr>
                <a:defRPr/>
              </a:pPr>
              <a:t>11</a:t>
            </a:fld>
            <a:endParaRPr lang="en-GB"/>
          </a:p>
        </p:txBody>
      </p:sp>
    </p:spTree>
    <p:extLst>
      <p:ext uri="{BB962C8B-B14F-4D97-AF65-F5344CB8AC3E}">
        <p14:creationId xmlns:p14="http://schemas.microsoft.com/office/powerpoint/2010/main" val="64706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4A12C8-2C28-4570-BF40-EA4A75B97A09}" type="slidenum">
              <a:rPr lang="en-US" smtClean="0"/>
              <a:pPr/>
              <a:t>14</a:t>
            </a:fld>
            <a:endParaRPr lang="en-US"/>
          </a:p>
        </p:txBody>
      </p:sp>
    </p:spTree>
    <p:extLst>
      <p:ext uri="{BB962C8B-B14F-4D97-AF65-F5344CB8AC3E}">
        <p14:creationId xmlns:p14="http://schemas.microsoft.com/office/powerpoint/2010/main" val="147621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4A12C8-2C28-4570-BF40-EA4A75B97A09}" type="slidenum">
              <a:rPr lang="en-US" smtClean="0"/>
              <a:pPr/>
              <a:t>29</a:t>
            </a:fld>
            <a:endParaRPr lang="en-US"/>
          </a:p>
        </p:txBody>
      </p:sp>
    </p:spTree>
    <p:extLst>
      <p:ext uri="{BB962C8B-B14F-4D97-AF65-F5344CB8AC3E}">
        <p14:creationId xmlns:p14="http://schemas.microsoft.com/office/powerpoint/2010/main" val="274232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4A12C8-2C28-4570-BF40-EA4A75B97A09}" type="slidenum">
              <a:rPr lang="en-US"/>
              <a:pPr/>
              <a:t>31</a:t>
            </a:fld>
            <a:endParaRPr lang="en-US"/>
          </a:p>
        </p:txBody>
      </p:sp>
    </p:spTree>
    <p:extLst>
      <p:ext uri="{BB962C8B-B14F-4D97-AF65-F5344CB8AC3E}">
        <p14:creationId xmlns:p14="http://schemas.microsoft.com/office/powerpoint/2010/main" val="190766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4A12C8-2C28-4570-BF40-EA4A75B97A09}" type="slidenum">
              <a:rPr lang="en-US"/>
              <a:pPr/>
              <a:t>32</a:t>
            </a:fld>
            <a:endParaRPr lang="en-US"/>
          </a:p>
        </p:txBody>
      </p:sp>
    </p:spTree>
    <p:extLst>
      <p:ext uri="{BB962C8B-B14F-4D97-AF65-F5344CB8AC3E}">
        <p14:creationId xmlns:p14="http://schemas.microsoft.com/office/powerpoint/2010/main" val="616375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CERN: Science, Computing and Innovation</a:t>
            </a:r>
            <a:endParaRPr lang="en-GB"/>
          </a:p>
        </p:txBody>
      </p:sp>
      <p:sp>
        <p:nvSpPr>
          <p:cNvPr id="6" name="Slide Number Placeholder 5"/>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295379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CERN: Science, Computing and Innovation</a:t>
            </a:r>
            <a:endParaRPr lang="en-GB"/>
          </a:p>
        </p:txBody>
      </p:sp>
      <p:sp>
        <p:nvSpPr>
          <p:cNvPr id="6" name="Slide Number Placeholder 5"/>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188838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CERN: Science, Computing and Innovation</a:t>
            </a:r>
            <a:endParaRPr lang="en-GB"/>
          </a:p>
        </p:txBody>
      </p:sp>
      <p:sp>
        <p:nvSpPr>
          <p:cNvPr id="6" name="Slide Number Placeholder 5"/>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40723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pic>
        <p:nvPicPr>
          <p:cNvPr id="33"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6"/>
            <a:ext cx="9144000" cy="5140990"/>
          </a:xfrm>
          <a:prstGeom prst="rect">
            <a:avLst/>
          </a:prstGeom>
        </p:spPr>
      </p:pic>
      <p:sp>
        <p:nvSpPr>
          <p:cNvPr id="2" name="Titre 1"/>
          <p:cNvSpPr>
            <a:spLocks noGrp="1"/>
          </p:cNvSpPr>
          <p:nvPr>
            <p:ph type="title" hasCustomPrompt="1"/>
          </p:nvPr>
        </p:nvSpPr>
        <p:spPr>
          <a:xfrm>
            <a:off x="628650" y="273844"/>
            <a:ext cx="7886700" cy="497681"/>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
        <p:nvSpPr>
          <p:cNvPr id="3" name="Espace réservé du contenu 2"/>
          <p:cNvSpPr>
            <a:spLocks noGrp="1"/>
          </p:cNvSpPr>
          <p:nvPr>
            <p:ph idx="1"/>
          </p:nvPr>
        </p:nvSpPr>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18AF9B"/>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11" name="Espace réservé du texte 10"/>
          <p:cNvSpPr>
            <a:spLocks noGrp="1"/>
          </p:cNvSpPr>
          <p:nvPr>
            <p:ph type="body" sz="quarter" idx="13" hasCustomPrompt="1"/>
          </p:nvPr>
        </p:nvSpPr>
        <p:spPr>
          <a:xfrm>
            <a:off x="628650" y="771525"/>
            <a:ext cx="7886700" cy="464344"/>
          </a:xfrm>
        </p:spPr>
        <p:txBody>
          <a:bodyPr>
            <a:normAutofit/>
          </a:bodyPr>
          <a:lstStyle>
            <a:lvl1pPr marL="0" indent="0">
              <a:buFontTx/>
              <a:buNone/>
              <a:defRPr sz="1800" i="1">
                <a:solidFill>
                  <a:srgbClr val="2A7DBF"/>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a:t>Subtitle</a:t>
            </a:r>
          </a:p>
        </p:txBody>
      </p:sp>
      <p:pic>
        <p:nvPicPr>
          <p:cNvPr id="24"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314" y="4751190"/>
            <a:ext cx="592673" cy="186583"/>
          </a:xfrm>
          <a:prstGeom prst="rect">
            <a:avLst/>
          </a:prstGeom>
        </p:spPr>
      </p:pic>
      <p:sp>
        <p:nvSpPr>
          <p:cNvPr id="25" name="Slide Number Placeholder 22"/>
          <p:cNvSpPr>
            <a:spLocks noGrp="1"/>
          </p:cNvSpPr>
          <p:nvPr>
            <p:ph type="sldNum" sz="quarter" idx="16"/>
          </p:nvPr>
        </p:nvSpPr>
        <p:spPr>
          <a:xfrm>
            <a:off x="8356889" y="4751190"/>
            <a:ext cx="316923" cy="273844"/>
          </a:xfrm>
          <a:prstGeom prst="rect">
            <a:avLst/>
          </a:prstGeom>
        </p:spPr>
        <p:txBody>
          <a:bodyPr/>
          <a:lstStyle>
            <a:lvl1pPr>
              <a:defRPr sz="825">
                <a:solidFill>
                  <a:srgbClr val="18AF9B"/>
                </a:solidFill>
                <a:latin typeface="Arial" panose="020B0604020202020204" pitchFamily="34" charset="0"/>
                <a:cs typeface="Arial" panose="020B0604020202020204" pitchFamily="34" charset="0"/>
              </a:defRPr>
            </a:lvl1pPr>
          </a:lstStyle>
          <a:p>
            <a:pPr>
              <a:defRPr/>
            </a:pPr>
            <a:fld id="{BFF724B7-BA1C-4BA8-8071-FB3075E839F7}" type="slidenum">
              <a:rPr lang="en-GB" smtClean="0"/>
              <a:pPr>
                <a:defRPr/>
              </a:pPr>
              <a:t>‹#›</a:t>
            </a:fld>
            <a:endParaRPr lang="en-GB" dirty="0"/>
          </a:p>
        </p:txBody>
      </p:sp>
      <p:sp>
        <p:nvSpPr>
          <p:cNvPr id="32" name="Footer Placeholder 31"/>
          <p:cNvSpPr>
            <a:spLocks noGrp="1"/>
          </p:cNvSpPr>
          <p:nvPr>
            <p:ph type="ftr" sz="quarter" idx="17"/>
          </p:nvPr>
        </p:nvSpPr>
        <p:spPr/>
        <p:txBody>
          <a:bodyPr/>
          <a:lstStyle/>
          <a:p>
            <a:pPr>
              <a:defRPr/>
            </a:pPr>
            <a:r>
              <a:rPr lang="en-US"/>
              <a:t>CERN: Science, Computing and Innovation</a:t>
            </a:r>
            <a:endParaRPr lang="en-GB" dirty="0"/>
          </a:p>
        </p:txBody>
      </p:sp>
    </p:spTree>
    <p:extLst>
      <p:ext uri="{BB962C8B-B14F-4D97-AF65-F5344CB8AC3E}">
        <p14:creationId xmlns:p14="http://schemas.microsoft.com/office/powerpoint/2010/main" val="1645246506"/>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slide image">
    <p:spTree>
      <p:nvGrpSpPr>
        <p:cNvPr id="1" name=""/>
        <p:cNvGrpSpPr/>
        <p:nvPr/>
      </p:nvGrpSpPr>
      <p:grpSpPr>
        <a:xfrm>
          <a:off x="0" y="0"/>
          <a:ext cx="0" cy="0"/>
          <a:chOff x="0" y="0"/>
          <a:chExt cx="0" cy="0"/>
        </a:xfrm>
      </p:grpSpPr>
      <p:pic>
        <p:nvPicPr>
          <p:cNvPr id="27"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6"/>
            <a:ext cx="9144000" cy="5140990"/>
          </a:xfrm>
          <a:prstGeom prst="rect">
            <a:avLst/>
          </a:prstGeom>
        </p:spPr>
      </p:pic>
      <p:sp>
        <p:nvSpPr>
          <p:cNvPr id="11" name="Espace réservé du texte 10"/>
          <p:cNvSpPr>
            <a:spLocks noGrp="1"/>
          </p:cNvSpPr>
          <p:nvPr>
            <p:ph type="body" sz="quarter" idx="13" hasCustomPrompt="1"/>
          </p:nvPr>
        </p:nvSpPr>
        <p:spPr>
          <a:xfrm>
            <a:off x="628650" y="772156"/>
            <a:ext cx="7886700" cy="386852"/>
          </a:xfrm>
        </p:spPr>
        <p:txBody>
          <a:bodyPr>
            <a:normAutofit/>
          </a:bodyPr>
          <a:lstStyle>
            <a:lvl1pPr marL="0" indent="0">
              <a:buFontTx/>
              <a:buNone/>
              <a:defRPr sz="1800" i="1">
                <a:solidFill>
                  <a:srgbClr val="2A7DBF"/>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err="1"/>
              <a:t>Subtitle</a:t>
            </a:r>
            <a:endParaRPr lang="fr-FR" dirty="0"/>
          </a:p>
        </p:txBody>
      </p:sp>
      <p:sp>
        <p:nvSpPr>
          <p:cNvPr id="13" name="Espace réservé pour une image  12"/>
          <p:cNvSpPr>
            <a:spLocks noGrp="1"/>
          </p:cNvSpPr>
          <p:nvPr>
            <p:ph type="pic" sz="quarter" idx="14"/>
          </p:nvPr>
        </p:nvSpPr>
        <p:spPr>
          <a:xfrm>
            <a:off x="628650" y="1280160"/>
            <a:ext cx="7886700" cy="3487103"/>
          </a:xfrm>
        </p:spPr>
        <p:txBody>
          <a:bodyPr>
            <a:normAutofit/>
          </a:bodyPr>
          <a:lstStyle>
            <a:lvl1pPr marL="0" indent="0">
              <a:buFontTx/>
              <a:buNone/>
              <a:defRPr sz="1800">
                <a:solidFill>
                  <a:srgbClr val="393E91"/>
                </a:solidFill>
                <a:latin typeface="Arial" charset="0"/>
                <a:ea typeface="Arial" charset="0"/>
                <a:cs typeface="Arial" charset="0"/>
              </a:defRPr>
            </a:lvl1pPr>
          </a:lstStyle>
          <a:p>
            <a:r>
              <a:rPr lang="en-US"/>
              <a:t>Click icon to add picture</a:t>
            </a:r>
            <a:endParaRPr lang="fr-FR"/>
          </a:p>
        </p:txBody>
      </p:sp>
      <p:sp>
        <p:nvSpPr>
          <p:cNvPr id="17" name="Slide Number Placeholder 22"/>
          <p:cNvSpPr>
            <a:spLocks noGrp="1"/>
          </p:cNvSpPr>
          <p:nvPr>
            <p:ph type="sldNum" sz="quarter" idx="16"/>
          </p:nvPr>
        </p:nvSpPr>
        <p:spPr>
          <a:xfrm>
            <a:off x="8356889" y="4751190"/>
            <a:ext cx="316923" cy="273844"/>
          </a:xfrm>
          <a:prstGeom prst="rect">
            <a:avLst/>
          </a:prstGeom>
        </p:spPr>
        <p:txBody>
          <a:bodyPr/>
          <a:lstStyle>
            <a:lvl1pPr>
              <a:defRPr sz="825">
                <a:solidFill>
                  <a:srgbClr val="18AF9B"/>
                </a:solidFill>
                <a:latin typeface="Arial" panose="020B0604020202020204" pitchFamily="34" charset="0"/>
                <a:cs typeface="Arial" panose="020B0604020202020204" pitchFamily="34" charset="0"/>
              </a:defRPr>
            </a:lvl1pPr>
          </a:lstStyle>
          <a:p>
            <a:pPr>
              <a:defRPr/>
            </a:pPr>
            <a:fld id="{BFF724B7-BA1C-4BA8-8071-FB3075E839F7}" type="slidenum">
              <a:rPr lang="en-GB" smtClean="0"/>
              <a:pPr>
                <a:defRPr/>
              </a:pPr>
              <a:t>‹#›</a:t>
            </a:fld>
            <a:endParaRPr lang="en-GB" dirty="0"/>
          </a:p>
        </p:txBody>
      </p:sp>
      <p:pic>
        <p:nvPicPr>
          <p:cNvPr id="19"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314" y="4751190"/>
            <a:ext cx="592673" cy="186583"/>
          </a:xfrm>
          <a:prstGeom prst="rect">
            <a:avLst/>
          </a:prstGeom>
        </p:spPr>
      </p:pic>
      <p:sp>
        <p:nvSpPr>
          <p:cNvPr id="26" name="Footer Placeholder 25"/>
          <p:cNvSpPr>
            <a:spLocks noGrp="1"/>
          </p:cNvSpPr>
          <p:nvPr>
            <p:ph type="ftr" sz="quarter" idx="17"/>
          </p:nvPr>
        </p:nvSpPr>
        <p:spPr/>
        <p:txBody>
          <a:bodyPr/>
          <a:lstStyle/>
          <a:p>
            <a:pPr>
              <a:defRPr/>
            </a:pPr>
            <a:r>
              <a:rPr lang="en-US"/>
              <a:t>CERN: Science, Computing and Innovation</a:t>
            </a:r>
            <a:endParaRPr lang="en-GB" dirty="0"/>
          </a:p>
        </p:txBody>
      </p:sp>
      <p:sp>
        <p:nvSpPr>
          <p:cNvPr id="12" name="Titre 1"/>
          <p:cNvSpPr>
            <a:spLocks noGrp="1"/>
          </p:cNvSpPr>
          <p:nvPr>
            <p:ph type="title" hasCustomPrompt="1"/>
          </p:nvPr>
        </p:nvSpPr>
        <p:spPr>
          <a:xfrm>
            <a:off x="628650" y="273844"/>
            <a:ext cx="7886700" cy="497681"/>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3870670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two text columns)">
    <p:spTree>
      <p:nvGrpSpPr>
        <p:cNvPr id="1" name=""/>
        <p:cNvGrpSpPr/>
        <p:nvPr/>
      </p:nvGrpSpPr>
      <p:grpSpPr>
        <a:xfrm>
          <a:off x="0" y="0"/>
          <a:ext cx="0" cy="0"/>
          <a:chOff x="0" y="0"/>
          <a:chExt cx="0" cy="0"/>
        </a:xfrm>
      </p:grpSpPr>
      <p:pic>
        <p:nvPicPr>
          <p:cNvPr id="24"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6"/>
            <a:ext cx="9144000" cy="5140990"/>
          </a:xfrm>
          <a:prstGeom prst="rect">
            <a:avLst/>
          </a:prstGeom>
        </p:spPr>
      </p:pic>
      <p:sp>
        <p:nvSpPr>
          <p:cNvPr id="3" name="Espace réservé du contenu 2"/>
          <p:cNvSpPr>
            <a:spLocks noGrp="1"/>
          </p:cNvSpPr>
          <p:nvPr>
            <p:ph sz="half" idx="1"/>
          </p:nvPr>
        </p:nvSpPr>
        <p:spPr>
          <a:xfrm>
            <a:off x="628650" y="1301003"/>
            <a:ext cx="3886200" cy="3331719"/>
          </a:xfrm>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18AF9B"/>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4629150" y="1301003"/>
            <a:ext cx="3886200" cy="3331719"/>
          </a:xfrm>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18AF9B"/>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19" name="Slide Number Placeholder 22"/>
          <p:cNvSpPr>
            <a:spLocks noGrp="1"/>
          </p:cNvSpPr>
          <p:nvPr>
            <p:ph type="sldNum" sz="quarter" idx="16"/>
          </p:nvPr>
        </p:nvSpPr>
        <p:spPr>
          <a:xfrm>
            <a:off x="8356889" y="4751190"/>
            <a:ext cx="316923" cy="273844"/>
          </a:xfrm>
          <a:prstGeom prst="rect">
            <a:avLst/>
          </a:prstGeom>
        </p:spPr>
        <p:txBody>
          <a:bodyPr/>
          <a:lstStyle>
            <a:lvl1pPr>
              <a:defRPr sz="825">
                <a:solidFill>
                  <a:srgbClr val="18AF9B"/>
                </a:solidFill>
                <a:latin typeface="Arial" panose="020B0604020202020204" pitchFamily="34" charset="0"/>
                <a:cs typeface="Arial" panose="020B0604020202020204" pitchFamily="34" charset="0"/>
              </a:defRPr>
            </a:lvl1pPr>
          </a:lstStyle>
          <a:p>
            <a:pPr>
              <a:defRPr/>
            </a:pPr>
            <a:fld id="{BFF724B7-BA1C-4BA8-8071-FB3075E839F7}" type="slidenum">
              <a:rPr lang="en-GB" smtClean="0"/>
              <a:pPr>
                <a:defRPr/>
              </a:pPr>
              <a:t>‹#›</a:t>
            </a:fld>
            <a:endParaRPr lang="en-GB" dirty="0"/>
          </a:p>
        </p:txBody>
      </p:sp>
      <p:pic>
        <p:nvPicPr>
          <p:cNvPr id="20"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314" y="4751190"/>
            <a:ext cx="592673" cy="186583"/>
          </a:xfrm>
          <a:prstGeom prst="rect">
            <a:avLst/>
          </a:prstGeom>
        </p:spPr>
      </p:pic>
      <p:sp>
        <p:nvSpPr>
          <p:cNvPr id="23" name="Footer Placeholder 22"/>
          <p:cNvSpPr>
            <a:spLocks noGrp="1"/>
          </p:cNvSpPr>
          <p:nvPr>
            <p:ph type="ftr" sz="quarter" idx="17"/>
          </p:nvPr>
        </p:nvSpPr>
        <p:spPr/>
        <p:txBody>
          <a:bodyPr/>
          <a:lstStyle/>
          <a:p>
            <a:pPr>
              <a:defRPr/>
            </a:pPr>
            <a:r>
              <a:rPr lang="en-US"/>
              <a:t>CERN: Science, Computing and Innovation</a:t>
            </a:r>
            <a:endParaRPr lang="en-GB" dirty="0"/>
          </a:p>
        </p:txBody>
      </p:sp>
      <p:sp>
        <p:nvSpPr>
          <p:cNvPr id="11" name="Espace réservé du texte 10"/>
          <p:cNvSpPr>
            <a:spLocks noGrp="1"/>
          </p:cNvSpPr>
          <p:nvPr>
            <p:ph type="body" sz="quarter" idx="13" hasCustomPrompt="1"/>
          </p:nvPr>
        </p:nvSpPr>
        <p:spPr>
          <a:xfrm>
            <a:off x="628650" y="772156"/>
            <a:ext cx="7886700" cy="386852"/>
          </a:xfrm>
        </p:spPr>
        <p:txBody>
          <a:bodyPr>
            <a:normAutofit/>
          </a:bodyPr>
          <a:lstStyle>
            <a:lvl1pPr marL="0" indent="0">
              <a:buFontTx/>
              <a:buNone/>
              <a:defRPr sz="1800" i="1">
                <a:solidFill>
                  <a:srgbClr val="2A7DBF"/>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err="1"/>
              <a:t>Subtitle</a:t>
            </a:r>
            <a:endParaRPr lang="fr-FR" dirty="0"/>
          </a:p>
        </p:txBody>
      </p:sp>
      <p:sp>
        <p:nvSpPr>
          <p:cNvPr id="12" name="Titre 1"/>
          <p:cNvSpPr>
            <a:spLocks noGrp="1"/>
          </p:cNvSpPr>
          <p:nvPr>
            <p:ph type="title" hasCustomPrompt="1"/>
          </p:nvPr>
        </p:nvSpPr>
        <p:spPr>
          <a:xfrm>
            <a:off x="628650" y="273844"/>
            <a:ext cx="7886700" cy="497681"/>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2980864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longside large image">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6"/>
            <a:ext cx="9144000" cy="5140990"/>
          </a:xfrm>
          <a:prstGeom prst="rect">
            <a:avLst/>
          </a:prstGeom>
        </p:spPr>
      </p:pic>
      <p:sp>
        <p:nvSpPr>
          <p:cNvPr id="3" name="Espace réservé du contenu 2"/>
          <p:cNvSpPr>
            <a:spLocks noGrp="1"/>
          </p:cNvSpPr>
          <p:nvPr>
            <p:ph sz="half" idx="1"/>
          </p:nvPr>
        </p:nvSpPr>
        <p:spPr>
          <a:xfrm>
            <a:off x="628650" y="1301003"/>
            <a:ext cx="2865905" cy="3331719"/>
          </a:xfrm>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18AF9B"/>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6" name="Espace réservé pour une image  5"/>
          <p:cNvSpPr>
            <a:spLocks noGrp="1"/>
          </p:cNvSpPr>
          <p:nvPr>
            <p:ph type="pic" sz="quarter" idx="14"/>
          </p:nvPr>
        </p:nvSpPr>
        <p:spPr>
          <a:xfrm>
            <a:off x="3711178" y="1301354"/>
            <a:ext cx="4804172" cy="3315739"/>
          </a:xfrm>
        </p:spPr>
        <p:txBody>
          <a:bodyPr/>
          <a:lstStyle>
            <a:lvl1pPr marL="0" indent="0">
              <a:buFontTx/>
              <a:buNone/>
              <a:defRPr>
                <a:solidFill>
                  <a:srgbClr val="393E91"/>
                </a:solidFill>
                <a:latin typeface="Arial" charset="0"/>
                <a:ea typeface="Arial" charset="0"/>
                <a:cs typeface="Arial" charset="0"/>
              </a:defRPr>
            </a:lvl1pPr>
          </a:lstStyle>
          <a:p>
            <a:r>
              <a:rPr lang="en-US"/>
              <a:t>Click icon to add picture</a:t>
            </a:r>
            <a:endParaRPr lang="fr-FR" dirty="0"/>
          </a:p>
        </p:txBody>
      </p:sp>
      <p:sp>
        <p:nvSpPr>
          <p:cNvPr id="17" name="Slide Number Placeholder 22"/>
          <p:cNvSpPr>
            <a:spLocks noGrp="1"/>
          </p:cNvSpPr>
          <p:nvPr>
            <p:ph type="sldNum" sz="quarter" idx="16"/>
          </p:nvPr>
        </p:nvSpPr>
        <p:spPr>
          <a:xfrm>
            <a:off x="8356889" y="4751190"/>
            <a:ext cx="316923" cy="273844"/>
          </a:xfrm>
          <a:prstGeom prst="rect">
            <a:avLst/>
          </a:prstGeom>
        </p:spPr>
        <p:txBody>
          <a:bodyPr/>
          <a:lstStyle>
            <a:lvl1pPr>
              <a:defRPr sz="825">
                <a:solidFill>
                  <a:srgbClr val="18AF9B"/>
                </a:solidFill>
                <a:latin typeface="Arial" panose="020B0604020202020204" pitchFamily="34" charset="0"/>
                <a:cs typeface="Arial" panose="020B0604020202020204" pitchFamily="34" charset="0"/>
              </a:defRPr>
            </a:lvl1pPr>
          </a:lstStyle>
          <a:p>
            <a:pPr>
              <a:defRPr/>
            </a:pPr>
            <a:fld id="{BFF724B7-BA1C-4BA8-8071-FB3075E839F7}" type="slidenum">
              <a:rPr lang="en-GB" smtClean="0"/>
              <a:pPr>
                <a:defRPr/>
              </a:pPr>
              <a:t>‹#›</a:t>
            </a:fld>
            <a:endParaRPr lang="en-GB" dirty="0"/>
          </a:p>
        </p:txBody>
      </p:sp>
      <p:pic>
        <p:nvPicPr>
          <p:cNvPr id="18"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314" y="4751190"/>
            <a:ext cx="592673" cy="186583"/>
          </a:xfrm>
          <a:prstGeom prst="rect">
            <a:avLst/>
          </a:prstGeom>
        </p:spPr>
      </p:pic>
      <p:sp>
        <p:nvSpPr>
          <p:cNvPr id="19" name="Footer Placeholder 18"/>
          <p:cNvSpPr>
            <a:spLocks noGrp="1"/>
          </p:cNvSpPr>
          <p:nvPr>
            <p:ph type="ftr" sz="quarter" idx="17"/>
          </p:nvPr>
        </p:nvSpPr>
        <p:spPr/>
        <p:txBody>
          <a:bodyPr/>
          <a:lstStyle/>
          <a:p>
            <a:pPr>
              <a:defRPr/>
            </a:pPr>
            <a:r>
              <a:rPr lang="en-US"/>
              <a:t>CERN: Science, Computing and Innovation</a:t>
            </a:r>
            <a:endParaRPr lang="en-GB" dirty="0"/>
          </a:p>
        </p:txBody>
      </p:sp>
      <p:sp>
        <p:nvSpPr>
          <p:cNvPr id="12" name="Espace réservé du texte 10"/>
          <p:cNvSpPr>
            <a:spLocks noGrp="1"/>
          </p:cNvSpPr>
          <p:nvPr>
            <p:ph type="body" sz="quarter" idx="13" hasCustomPrompt="1"/>
          </p:nvPr>
        </p:nvSpPr>
        <p:spPr>
          <a:xfrm>
            <a:off x="628650" y="772156"/>
            <a:ext cx="7886700" cy="386852"/>
          </a:xfrm>
        </p:spPr>
        <p:txBody>
          <a:bodyPr>
            <a:normAutofit/>
          </a:bodyPr>
          <a:lstStyle>
            <a:lvl1pPr marL="0" indent="0">
              <a:buFontTx/>
              <a:buNone/>
              <a:defRPr sz="1800" i="1">
                <a:solidFill>
                  <a:srgbClr val="2A7DBF"/>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err="1"/>
              <a:t>Subtitle</a:t>
            </a:r>
            <a:endParaRPr lang="fr-FR" dirty="0"/>
          </a:p>
        </p:txBody>
      </p:sp>
      <p:sp>
        <p:nvSpPr>
          <p:cNvPr id="13" name="Titre 1"/>
          <p:cNvSpPr>
            <a:spLocks noGrp="1"/>
          </p:cNvSpPr>
          <p:nvPr>
            <p:ph type="title" hasCustomPrompt="1"/>
          </p:nvPr>
        </p:nvSpPr>
        <p:spPr>
          <a:xfrm>
            <a:off x="628650" y="273844"/>
            <a:ext cx="7886700" cy="497681"/>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346215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alongside two images">
    <p:spTree>
      <p:nvGrpSpPr>
        <p:cNvPr id="1" name=""/>
        <p:cNvGrpSpPr/>
        <p:nvPr/>
      </p:nvGrpSpPr>
      <p:grpSpPr>
        <a:xfrm>
          <a:off x="0" y="0"/>
          <a:ext cx="0" cy="0"/>
          <a:chOff x="0" y="0"/>
          <a:chExt cx="0" cy="0"/>
        </a:xfrm>
      </p:grpSpPr>
      <p:pic>
        <p:nvPicPr>
          <p:cNvPr id="23"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6"/>
            <a:ext cx="9144000" cy="5140990"/>
          </a:xfrm>
          <a:prstGeom prst="rect">
            <a:avLst/>
          </a:prstGeom>
        </p:spPr>
      </p:pic>
      <p:sp>
        <p:nvSpPr>
          <p:cNvPr id="4" name="Espace réservé du contenu 3"/>
          <p:cNvSpPr>
            <a:spLocks noGrp="1"/>
          </p:cNvSpPr>
          <p:nvPr>
            <p:ph sz="half" idx="2"/>
          </p:nvPr>
        </p:nvSpPr>
        <p:spPr>
          <a:xfrm>
            <a:off x="629842" y="1260872"/>
            <a:ext cx="3868340" cy="3381375"/>
          </a:xfrm>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2A7DBF"/>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13" name="Espace réservé pour une image  12"/>
          <p:cNvSpPr>
            <a:spLocks noGrp="1"/>
          </p:cNvSpPr>
          <p:nvPr>
            <p:ph type="pic" sz="quarter" idx="14"/>
          </p:nvPr>
        </p:nvSpPr>
        <p:spPr>
          <a:xfrm>
            <a:off x="4885134" y="1240912"/>
            <a:ext cx="3630216" cy="1567843"/>
          </a:xfrm>
        </p:spPr>
        <p:txBody>
          <a:bodyPr>
            <a:normAutofit/>
          </a:bodyPr>
          <a:lstStyle>
            <a:lvl1pPr marL="0" indent="0">
              <a:buFontTx/>
              <a:buNone/>
              <a:defRPr sz="1800">
                <a:solidFill>
                  <a:srgbClr val="393E91"/>
                </a:solidFill>
                <a:latin typeface="Arial" charset="0"/>
                <a:ea typeface="Arial" charset="0"/>
                <a:cs typeface="Arial" charset="0"/>
              </a:defRPr>
            </a:lvl1pPr>
          </a:lstStyle>
          <a:p>
            <a:r>
              <a:rPr lang="en-US"/>
              <a:t>Click icon to add picture</a:t>
            </a:r>
            <a:endParaRPr lang="fr-FR"/>
          </a:p>
        </p:txBody>
      </p:sp>
      <p:sp>
        <p:nvSpPr>
          <p:cNvPr id="14" name="Espace réservé pour une image  12"/>
          <p:cNvSpPr>
            <a:spLocks noGrp="1"/>
          </p:cNvSpPr>
          <p:nvPr>
            <p:ph type="pic" sz="quarter" idx="15"/>
          </p:nvPr>
        </p:nvSpPr>
        <p:spPr>
          <a:xfrm>
            <a:off x="4885134" y="3054233"/>
            <a:ext cx="3630216" cy="1567843"/>
          </a:xfrm>
        </p:spPr>
        <p:txBody>
          <a:bodyPr>
            <a:normAutofit/>
          </a:bodyPr>
          <a:lstStyle>
            <a:lvl1pPr marL="0" indent="0">
              <a:buFontTx/>
              <a:buNone/>
              <a:defRPr sz="1800">
                <a:solidFill>
                  <a:srgbClr val="393E91"/>
                </a:solidFill>
                <a:latin typeface="Arial" charset="0"/>
                <a:ea typeface="Arial" charset="0"/>
                <a:cs typeface="Arial" charset="0"/>
              </a:defRPr>
            </a:lvl1pPr>
          </a:lstStyle>
          <a:p>
            <a:r>
              <a:rPr lang="en-US"/>
              <a:t>Click icon to add picture</a:t>
            </a:r>
            <a:endParaRPr lang="fr-FR"/>
          </a:p>
        </p:txBody>
      </p:sp>
      <p:sp>
        <p:nvSpPr>
          <p:cNvPr id="18" name="Slide Number Placeholder 22"/>
          <p:cNvSpPr>
            <a:spLocks noGrp="1"/>
          </p:cNvSpPr>
          <p:nvPr>
            <p:ph type="sldNum" sz="quarter" idx="16"/>
          </p:nvPr>
        </p:nvSpPr>
        <p:spPr>
          <a:xfrm>
            <a:off x="8356889" y="4751190"/>
            <a:ext cx="316923" cy="273844"/>
          </a:xfrm>
          <a:prstGeom prst="rect">
            <a:avLst/>
          </a:prstGeom>
        </p:spPr>
        <p:txBody>
          <a:bodyPr/>
          <a:lstStyle>
            <a:lvl1pPr>
              <a:defRPr sz="825">
                <a:solidFill>
                  <a:srgbClr val="18AF9B"/>
                </a:solidFill>
                <a:latin typeface="Arial" panose="020B0604020202020204" pitchFamily="34" charset="0"/>
                <a:cs typeface="Arial" panose="020B0604020202020204" pitchFamily="34" charset="0"/>
              </a:defRPr>
            </a:lvl1pPr>
          </a:lstStyle>
          <a:p>
            <a:pPr>
              <a:defRPr/>
            </a:pPr>
            <a:fld id="{BFF724B7-BA1C-4BA8-8071-FB3075E839F7}" type="slidenum">
              <a:rPr lang="en-GB" smtClean="0"/>
              <a:pPr>
                <a:defRPr/>
              </a:pPr>
              <a:t>‹#›</a:t>
            </a:fld>
            <a:endParaRPr lang="en-GB" dirty="0"/>
          </a:p>
        </p:txBody>
      </p:sp>
      <p:pic>
        <p:nvPicPr>
          <p:cNvPr id="21"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314" y="4751190"/>
            <a:ext cx="592673" cy="186583"/>
          </a:xfrm>
          <a:prstGeom prst="rect">
            <a:avLst/>
          </a:prstGeom>
        </p:spPr>
      </p:pic>
      <p:sp>
        <p:nvSpPr>
          <p:cNvPr id="22" name="Footer Placeholder 18"/>
          <p:cNvSpPr>
            <a:spLocks noGrp="1"/>
          </p:cNvSpPr>
          <p:nvPr>
            <p:ph type="ftr" sz="quarter" idx="17"/>
          </p:nvPr>
        </p:nvSpPr>
        <p:spPr>
          <a:xfrm>
            <a:off x="3026351" y="4705469"/>
            <a:ext cx="3086100" cy="273844"/>
          </a:xfrm>
        </p:spPr>
        <p:txBody>
          <a:bodyPr/>
          <a:lstStyle/>
          <a:p>
            <a:pPr>
              <a:defRPr/>
            </a:pPr>
            <a:r>
              <a:rPr lang="en-US"/>
              <a:t>CERN: Science, Computing and Innovation</a:t>
            </a:r>
            <a:endParaRPr lang="en-GB" dirty="0"/>
          </a:p>
        </p:txBody>
      </p:sp>
      <p:sp>
        <p:nvSpPr>
          <p:cNvPr id="12" name="Espace réservé du texte 10"/>
          <p:cNvSpPr>
            <a:spLocks noGrp="1"/>
          </p:cNvSpPr>
          <p:nvPr>
            <p:ph type="body" sz="quarter" idx="13" hasCustomPrompt="1"/>
          </p:nvPr>
        </p:nvSpPr>
        <p:spPr>
          <a:xfrm>
            <a:off x="628650" y="772156"/>
            <a:ext cx="7886700" cy="386852"/>
          </a:xfrm>
        </p:spPr>
        <p:txBody>
          <a:bodyPr>
            <a:normAutofit/>
          </a:bodyPr>
          <a:lstStyle>
            <a:lvl1pPr marL="0" indent="0">
              <a:buFontTx/>
              <a:buNone/>
              <a:defRPr sz="1800" i="1">
                <a:solidFill>
                  <a:srgbClr val="2A7DBF"/>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err="1"/>
              <a:t>Subtitle</a:t>
            </a:r>
            <a:endParaRPr lang="fr-FR" dirty="0"/>
          </a:p>
        </p:txBody>
      </p:sp>
      <p:sp>
        <p:nvSpPr>
          <p:cNvPr id="15" name="Titre 1"/>
          <p:cNvSpPr>
            <a:spLocks noGrp="1"/>
          </p:cNvSpPr>
          <p:nvPr>
            <p:ph type="title" hasCustomPrompt="1"/>
          </p:nvPr>
        </p:nvSpPr>
        <p:spPr>
          <a:xfrm>
            <a:off x="628650" y="273844"/>
            <a:ext cx="7886700" cy="497681"/>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440698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with images below">
    <p:spTree>
      <p:nvGrpSpPr>
        <p:cNvPr id="1" name=""/>
        <p:cNvGrpSpPr/>
        <p:nvPr/>
      </p:nvGrpSpPr>
      <p:grpSpPr>
        <a:xfrm>
          <a:off x="0" y="0"/>
          <a:ext cx="0" cy="0"/>
          <a:chOff x="0" y="0"/>
          <a:chExt cx="0" cy="0"/>
        </a:xfrm>
      </p:grpSpPr>
      <p:pic>
        <p:nvPicPr>
          <p:cNvPr id="25"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6"/>
            <a:ext cx="9144000" cy="5140990"/>
          </a:xfrm>
          <a:prstGeom prst="rect">
            <a:avLst/>
          </a:prstGeom>
        </p:spPr>
      </p:pic>
      <p:sp>
        <p:nvSpPr>
          <p:cNvPr id="4" name="Espace réservé du contenu 3"/>
          <p:cNvSpPr>
            <a:spLocks noGrp="1"/>
          </p:cNvSpPr>
          <p:nvPr>
            <p:ph sz="half" idx="2"/>
          </p:nvPr>
        </p:nvSpPr>
        <p:spPr>
          <a:xfrm>
            <a:off x="629841" y="1260872"/>
            <a:ext cx="3827859" cy="1365053"/>
          </a:xfrm>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18AF9B"/>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13" name="Espace réservé pour une image  12"/>
          <p:cNvSpPr>
            <a:spLocks noGrp="1"/>
          </p:cNvSpPr>
          <p:nvPr>
            <p:ph type="pic" sz="quarter" idx="14"/>
          </p:nvPr>
        </p:nvSpPr>
        <p:spPr>
          <a:xfrm>
            <a:off x="627459" y="2909608"/>
            <a:ext cx="3830241" cy="1757772"/>
          </a:xfrm>
        </p:spPr>
        <p:txBody>
          <a:bodyPr>
            <a:normAutofit/>
          </a:bodyPr>
          <a:lstStyle>
            <a:lvl1pPr marL="0" indent="0">
              <a:buFontTx/>
              <a:buNone/>
              <a:defRPr sz="1800">
                <a:solidFill>
                  <a:srgbClr val="393E91"/>
                </a:solidFill>
                <a:latin typeface="Arial" charset="0"/>
                <a:ea typeface="Arial" charset="0"/>
                <a:cs typeface="Arial" charset="0"/>
              </a:defRPr>
            </a:lvl1pPr>
          </a:lstStyle>
          <a:p>
            <a:r>
              <a:rPr lang="en-US"/>
              <a:t>Click icon to add picture</a:t>
            </a:r>
            <a:endParaRPr lang="fr-FR"/>
          </a:p>
        </p:txBody>
      </p:sp>
      <p:sp>
        <p:nvSpPr>
          <p:cNvPr id="12" name="Espace réservé du contenu 3"/>
          <p:cNvSpPr>
            <a:spLocks noGrp="1"/>
          </p:cNvSpPr>
          <p:nvPr>
            <p:ph sz="half" idx="16"/>
          </p:nvPr>
        </p:nvSpPr>
        <p:spPr>
          <a:xfrm>
            <a:off x="4687491" y="1260872"/>
            <a:ext cx="3827859" cy="1365053"/>
          </a:xfrm>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18AF9B"/>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17" name="Espace réservé pour une image  12"/>
          <p:cNvSpPr>
            <a:spLocks noGrp="1"/>
          </p:cNvSpPr>
          <p:nvPr>
            <p:ph type="pic" sz="quarter" idx="17"/>
          </p:nvPr>
        </p:nvSpPr>
        <p:spPr>
          <a:xfrm>
            <a:off x="4687491" y="2909608"/>
            <a:ext cx="3830241" cy="1757772"/>
          </a:xfrm>
        </p:spPr>
        <p:txBody>
          <a:bodyPr>
            <a:normAutofit/>
          </a:bodyPr>
          <a:lstStyle>
            <a:lvl1pPr marL="0" indent="0">
              <a:buFontTx/>
              <a:buNone/>
              <a:defRPr sz="1800">
                <a:solidFill>
                  <a:srgbClr val="393E91"/>
                </a:solidFill>
                <a:latin typeface="Arial" charset="0"/>
                <a:ea typeface="Arial" charset="0"/>
                <a:cs typeface="Arial" charset="0"/>
              </a:defRPr>
            </a:lvl1pPr>
          </a:lstStyle>
          <a:p>
            <a:r>
              <a:rPr lang="en-US"/>
              <a:t>Click icon to add picture</a:t>
            </a:r>
            <a:endParaRPr lang="fr-FR"/>
          </a:p>
        </p:txBody>
      </p:sp>
      <p:sp>
        <p:nvSpPr>
          <p:cNvPr id="20" name="Slide Number Placeholder 22"/>
          <p:cNvSpPr>
            <a:spLocks noGrp="1"/>
          </p:cNvSpPr>
          <p:nvPr>
            <p:ph type="sldNum" sz="quarter" idx="18"/>
          </p:nvPr>
        </p:nvSpPr>
        <p:spPr>
          <a:xfrm>
            <a:off x="8356889" y="4751190"/>
            <a:ext cx="316923" cy="273844"/>
          </a:xfrm>
          <a:prstGeom prst="rect">
            <a:avLst/>
          </a:prstGeom>
        </p:spPr>
        <p:txBody>
          <a:bodyPr/>
          <a:lstStyle>
            <a:lvl1pPr>
              <a:defRPr sz="825">
                <a:solidFill>
                  <a:srgbClr val="18AF9B"/>
                </a:solidFill>
                <a:latin typeface="Arial" panose="020B0604020202020204" pitchFamily="34" charset="0"/>
                <a:cs typeface="Arial" panose="020B0604020202020204" pitchFamily="34" charset="0"/>
              </a:defRPr>
            </a:lvl1pPr>
          </a:lstStyle>
          <a:p>
            <a:pPr>
              <a:defRPr/>
            </a:pPr>
            <a:fld id="{BFF724B7-BA1C-4BA8-8071-FB3075E839F7}" type="slidenum">
              <a:rPr lang="en-GB" smtClean="0"/>
              <a:pPr>
                <a:defRPr/>
              </a:pPr>
              <a:t>‹#›</a:t>
            </a:fld>
            <a:endParaRPr lang="en-GB" dirty="0"/>
          </a:p>
        </p:txBody>
      </p:sp>
      <p:pic>
        <p:nvPicPr>
          <p:cNvPr id="23"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2314" y="4751190"/>
            <a:ext cx="592673" cy="186583"/>
          </a:xfrm>
          <a:prstGeom prst="rect">
            <a:avLst/>
          </a:prstGeom>
        </p:spPr>
      </p:pic>
      <p:sp>
        <p:nvSpPr>
          <p:cNvPr id="24" name="Footer Placeholder 18"/>
          <p:cNvSpPr>
            <a:spLocks noGrp="1"/>
          </p:cNvSpPr>
          <p:nvPr>
            <p:ph type="ftr" sz="quarter" idx="19"/>
          </p:nvPr>
        </p:nvSpPr>
        <p:spPr>
          <a:xfrm>
            <a:off x="3026351" y="4705469"/>
            <a:ext cx="3086100" cy="273844"/>
          </a:xfrm>
        </p:spPr>
        <p:txBody>
          <a:bodyPr/>
          <a:lstStyle/>
          <a:p>
            <a:pPr>
              <a:defRPr/>
            </a:pPr>
            <a:r>
              <a:rPr lang="en-US"/>
              <a:t>CERN: Science, Computing and Innovation</a:t>
            </a:r>
            <a:endParaRPr lang="en-GB" dirty="0"/>
          </a:p>
        </p:txBody>
      </p:sp>
      <p:sp>
        <p:nvSpPr>
          <p:cNvPr id="14" name="Espace réservé du texte 10"/>
          <p:cNvSpPr>
            <a:spLocks noGrp="1"/>
          </p:cNvSpPr>
          <p:nvPr>
            <p:ph type="body" sz="quarter" idx="13" hasCustomPrompt="1"/>
          </p:nvPr>
        </p:nvSpPr>
        <p:spPr>
          <a:xfrm>
            <a:off x="628650" y="772156"/>
            <a:ext cx="7886700" cy="386852"/>
          </a:xfrm>
        </p:spPr>
        <p:txBody>
          <a:bodyPr>
            <a:normAutofit/>
          </a:bodyPr>
          <a:lstStyle>
            <a:lvl1pPr marL="0" indent="0">
              <a:buFontTx/>
              <a:buNone/>
              <a:defRPr sz="1800" i="1">
                <a:solidFill>
                  <a:srgbClr val="2A7DBF"/>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err="1"/>
              <a:t>Subtitle</a:t>
            </a:r>
            <a:endParaRPr lang="fr-FR" dirty="0"/>
          </a:p>
        </p:txBody>
      </p:sp>
      <p:sp>
        <p:nvSpPr>
          <p:cNvPr id="15" name="Titre 1"/>
          <p:cNvSpPr>
            <a:spLocks noGrp="1"/>
          </p:cNvSpPr>
          <p:nvPr>
            <p:ph type="title" hasCustomPrompt="1"/>
          </p:nvPr>
        </p:nvSpPr>
        <p:spPr>
          <a:xfrm>
            <a:off x="628650" y="273844"/>
            <a:ext cx="7886700" cy="497681"/>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3109922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18"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196"/>
            <a:ext cx="9144000" cy="5140990"/>
          </a:xfrm>
          <a:prstGeom prst="rect">
            <a:avLst/>
          </a:prstGeom>
        </p:spPr>
      </p:pic>
      <p:sp>
        <p:nvSpPr>
          <p:cNvPr id="2" name="Titre 1"/>
          <p:cNvSpPr>
            <a:spLocks noGrp="1"/>
          </p:cNvSpPr>
          <p:nvPr>
            <p:ph type="ctrTitle" hasCustomPrompt="1"/>
          </p:nvPr>
        </p:nvSpPr>
        <p:spPr>
          <a:xfrm>
            <a:off x="1143000" y="2062595"/>
            <a:ext cx="6858000" cy="1013630"/>
          </a:xfrm>
        </p:spPr>
        <p:txBody>
          <a:bodyPr anchor="b"/>
          <a:lstStyle>
            <a:lvl1pPr algn="ctr">
              <a:defRPr sz="4500" b="1" i="0">
                <a:solidFill>
                  <a:srgbClr val="393E91"/>
                </a:solidFill>
                <a:latin typeface="Arial Black" charset="0"/>
                <a:ea typeface="Arial Black" charset="0"/>
                <a:cs typeface="Arial Black" charset="0"/>
              </a:defRPr>
            </a:lvl1pPr>
          </a:lstStyle>
          <a:p>
            <a:r>
              <a:rPr lang="fr-FR" dirty="0"/>
              <a:t>TITLE</a:t>
            </a:r>
          </a:p>
        </p:txBody>
      </p:sp>
      <p:sp>
        <p:nvSpPr>
          <p:cNvPr id="3" name="Sous-titre 2"/>
          <p:cNvSpPr>
            <a:spLocks noGrp="1"/>
          </p:cNvSpPr>
          <p:nvPr>
            <p:ph type="subTitle" idx="1" hasCustomPrompt="1"/>
          </p:nvPr>
        </p:nvSpPr>
        <p:spPr>
          <a:xfrm>
            <a:off x="1143000" y="3145281"/>
            <a:ext cx="6858000" cy="418801"/>
          </a:xfrm>
        </p:spPr>
        <p:txBody>
          <a:bodyPr/>
          <a:lstStyle>
            <a:lvl1pPr marL="0" indent="0" algn="ctr">
              <a:buNone/>
              <a:defRPr sz="1800" i="1">
                <a:solidFill>
                  <a:srgbClr val="2A7DBF"/>
                </a:solidFill>
                <a:latin typeface="Arial" charset="0"/>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CONFERENCE NAME / MEETING</a:t>
            </a:r>
          </a:p>
        </p:txBody>
      </p:sp>
      <p:sp>
        <p:nvSpPr>
          <p:cNvPr id="15" name="Espace réservé du texte 14"/>
          <p:cNvSpPr>
            <a:spLocks noGrp="1"/>
          </p:cNvSpPr>
          <p:nvPr>
            <p:ph type="body" sz="quarter" idx="10" hasCustomPrompt="1"/>
          </p:nvPr>
        </p:nvSpPr>
        <p:spPr>
          <a:xfrm>
            <a:off x="1143000" y="4525394"/>
            <a:ext cx="6858000" cy="166968"/>
          </a:xfrm>
        </p:spPr>
        <p:txBody>
          <a:bodyPr>
            <a:noAutofit/>
          </a:bodyPr>
          <a:lstStyle>
            <a:lvl1pPr marL="0" indent="0" algn="ctr">
              <a:buFontTx/>
              <a:buNone/>
              <a:defRPr sz="788" baseline="0">
                <a:solidFill>
                  <a:srgbClr val="18AF9B"/>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a:t>DD / MM / YYYY</a:t>
            </a:r>
          </a:p>
        </p:txBody>
      </p:sp>
      <p:sp>
        <p:nvSpPr>
          <p:cNvPr id="16" name="Espace réservé du texte 14"/>
          <p:cNvSpPr>
            <a:spLocks noGrp="1"/>
          </p:cNvSpPr>
          <p:nvPr>
            <p:ph type="body" sz="quarter" idx="11" hasCustomPrompt="1"/>
          </p:nvPr>
        </p:nvSpPr>
        <p:spPr>
          <a:xfrm>
            <a:off x="1143000" y="3800347"/>
            <a:ext cx="6858000" cy="166968"/>
          </a:xfrm>
        </p:spPr>
        <p:txBody>
          <a:bodyPr>
            <a:noAutofit/>
          </a:bodyPr>
          <a:lstStyle>
            <a:lvl1pPr marL="0" indent="0" algn="ctr">
              <a:buFontTx/>
              <a:buNone/>
              <a:defRPr sz="1050" baseline="0">
                <a:solidFill>
                  <a:srgbClr val="18AF9B"/>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a:t>First and Last Name</a:t>
            </a:r>
          </a:p>
        </p:txBody>
      </p:sp>
      <p:pic>
        <p:nvPicPr>
          <p:cNvPr id="9"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3168" y="91294"/>
            <a:ext cx="4541184" cy="1868006"/>
          </a:xfrm>
          <a:prstGeom prst="rect">
            <a:avLst/>
          </a:prstGeom>
        </p:spPr>
      </p:pic>
      <p:sp>
        <p:nvSpPr>
          <p:cNvPr id="4" name="Rectangle 3"/>
          <p:cNvSpPr/>
          <p:nvPr/>
        </p:nvSpPr>
        <p:spPr>
          <a:xfrm>
            <a:off x="8376220" y="4692362"/>
            <a:ext cx="236483" cy="273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800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no formatt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17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CERN: Science, Computing and Innovation</a:t>
            </a:r>
            <a:endParaRPr lang="en-GB"/>
          </a:p>
        </p:txBody>
      </p:sp>
      <p:sp>
        <p:nvSpPr>
          <p:cNvPr id="6" name="Slide Number Placeholder 5"/>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41639801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re et contenu">
    <p:spTree>
      <p:nvGrpSpPr>
        <p:cNvPr id="1" name=""/>
        <p:cNvGrpSpPr/>
        <p:nvPr/>
      </p:nvGrpSpPr>
      <p:grpSpPr>
        <a:xfrm>
          <a:off x="0" y="0"/>
          <a:ext cx="0" cy="0"/>
          <a:chOff x="0" y="0"/>
          <a:chExt cx="0" cy="0"/>
        </a:xfrm>
      </p:grpSpPr>
      <p:pic>
        <p:nvPicPr>
          <p:cNvPr id="9" name="Imag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11"/>
            <a:ext cx="9144000" cy="5140990"/>
          </a:xfrm>
          <a:prstGeom prst="rect">
            <a:avLst/>
          </a:prstGeom>
        </p:spPr>
      </p:pic>
      <p:sp>
        <p:nvSpPr>
          <p:cNvPr id="2" name="Titre 1"/>
          <p:cNvSpPr>
            <a:spLocks noGrp="1"/>
          </p:cNvSpPr>
          <p:nvPr>
            <p:ph type="title" hasCustomPrompt="1"/>
          </p:nvPr>
        </p:nvSpPr>
        <p:spPr>
          <a:xfrm>
            <a:off x="628650" y="273844"/>
            <a:ext cx="7886700" cy="497681"/>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
        <p:nvSpPr>
          <p:cNvPr id="3" name="Espace réservé du contenu 2"/>
          <p:cNvSpPr>
            <a:spLocks noGrp="1"/>
          </p:cNvSpPr>
          <p:nvPr>
            <p:ph idx="1"/>
          </p:nvPr>
        </p:nvSpPr>
        <p:spPr/>
        <p:txBody>
          <a:bodyPr>
            <a:normAutofit/>
          </a:bodyPr>
          <a:lstStyle>
            <a:lvl1pPr marL="0" indent="0">
              <a:buFontTx/>
              <a:buNone/>
              <a:defRPr sz="1800">
                <a:solidFill>
                  <a:srgbClr val="2A7DBF"/>
                </a:solidFill>
                <a:latin typeface="Arial" charset="0"/>
                <a:ea typeface="Arial" charset="0"/>
                <a:cs typeface="Arial" charset="0"/>
              </a:defRPr>
            </a:lvl1pPr>
            <a:lvl2pPr marL="342900" indent="0">
              <a:buFontTx/>
              <a:buNone/>
              <a:defRPr sz="1500">
                <a:solidFill>
                  <a:srgbClr val="18AF9B"/>
                </a:solidFill>
                <a:latin typeface="Arial" charset="0"/>
                <a:ea typeface="Arial" charset="0"/>
                <a:cs typeface="Arial" charset="0"/>
              </a:defRPr>
            </a:lvl2pPr>
            <a:lvl3pPr marL="685800" indent="0">
              <a:buFontTx/>
              <a:buNone/>
              <a:defRPr sz="1350">
                <a:solidFill>
                  <a:srgbClr val="F28F3B"/>
                </a:solidFill>
                <a:latin typeface="Arial" charset="0"/>
                <a:ea typeface="Arial" charset="0"/>
                <a:cs typeface="Arial" charset="0"/>
              </a:defRPr>
            </a:lvl3pPr>
            <a:lvl4pPr marL="1028700" indent="0">
              <a:buFontTx/>
              <a:buNone/>
              <a:defRPr sz="1200">
                <a:solidFill>
                  <a:srgbClr val="393E91"/>
                </a:solidFill>
                <a:latin typeface="Arial" charset="0"/>
                <a:ea typeface="Arial" charset="0"/>
                <a:cs typeface="Arial" charset="0"/>
              </a:defRPr>
            </a:lvl4pPr>
            <a:lvl5pPr marL="1371600" indent="0">
              <a:buFontTx/>
              <a:buNone/>
              <a:defRPr sz="1200">
                <a:solidFill>
                  <a:srgbClr val="393E9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p:txBody>
      </p:sp>
      <p:sp>
        <p:nvSpPr>
          <p:cNvPr id="11" name="Espace réservé du texte 10"/>
          <p:cNvSpPr>
            <a:spLocks noGrp="1"/>
          </p:cNvSpPr>
          <p:nvPr>
            <p:ph type="body" sz="quarter" idx="13" hasCustomPrompt="1"/>
          </p:nvPr>
        </p:nvSpPr>
        <p:spPr>
          <a:xfrm>
            <a:off x="628650" y="771525"/>
            <a:ext cx="7886700" cy="464344"/>
          </a:xfrm>
        </p:spPr>
        <p:txBody>
          <a:bodyPr>
            <a:normAutofit/>
          </a:bodyPr>
          <a:lstStyle>
            <a:lvl1pPr marL="0" indent="0">
              <a:buFontTx/>
              <a:buNone/>
              <a:defRPr sz="1800" i="1">
                <a:solidFill>
                  <a:srgbClr val="2A7DBF"/>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err="1"/>
              <a:t>Subtitles</a:t>
            </a:r>
            <a:endParaRPr lang="fr-FR" dirty="0"/>
          </a:p>
        </p:txBody>
      </p:sp>
      <p:sp>
        <p:nvSpPr>
          <p:cNvPr id="12" name="Espace réservé du texte 14"/>
          <p:cNvSpPr>
            <a:spLocks noGrp="1"/>
          </p:cNvSpPr>
          <p:nvPr>
            <p:ph type="body" sz="quarter" idx="10" hasCustomPrompt="1"/>
          </p:nvPr>
        </p:nvSpPr>
        <p:spPr>
          <a:xfrm>
            <a:off x="475129" y="4798329"/>
            <a:ext cx="1604963" cy="166968"/>
          </a:xfrm>
        </p:spPr>
        <p:txBody>
          <a:bodyPr>
            <a:normAutofit/>
          </a:bodyPr>
          <a:lstStyle>
            <a:lvl1pPr marL="0" indent="0">
              <a:buFontTx/>
              <a:buNone/>
              <a:defRPr sz="675">
                <a:solidFill>
                  <a:srgbClr val="18AF9B"/>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a:t>XX / XX / 2017</a:t>
            </a:r>
          </a:p>
        </p:txBody>
      </p:sp>
      <p:sp>
        <p:nvSpPr>
          <p:cNvPr id="13" name="Espace réservé du texte 14"/>
          <p:cNvSpPr>
            <a:spLocks noGrp="1"/>
          </p:cNvSpPr>
          <p:nvPr>
            <p:ph type="body" sz="quarter" idx="11" hasCustomPrompt="1"/>
          </p:nvPr>
        </p:nvSpPr>
        <p:spPr>
          <a:xfrm>
            <a:off x="7063908" y="4801101"/>
            <a:ext cx="1604963" cy="166968"/>
          </a:xfrm>
        </p:spPr>
        <p:txBody>
          <a:bodyPr>
            <a:normAutofit/>
          </a:bodyPr>
          <a:lstStyle>
            <a:lvl1pPr marL="0" indent="0" algn="r">
              <a:buFontTx/>
              <a:buNone/>
              <a:defRPr sz="675" baseline="0">
                <a:solidFill>
                  <a:srgbClr val="18AF9B"/>
                </a:solidFill>
                <a:latin typeface="Arial" charset="0"/>
                <a:ea typeface="Arial" charset="0"/>
                <a:cs typeface="Arial"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dirty="0"/>
              <a:t>First and Last Name</a:t>
            </a:r>
          </a:p>
        </p:txBody>
      </p:sp>
      <p:pic>
        <p:nvPicPr>
          <p:cNvPr id="8" name="Imag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067" y="79313"/>
            <a:ext cx="389063" cy="389063"/>
          </a:xfrm>
          <a:prstGeom prst="rect">
            <a:avLst/>
          </a:prstGeom>
        </p:spPr>
      </p:pic>
    </p:spTree>
    <p:extLst>
      <p:ext uri="{BB962C8B-B14F-4D97-AF65-F5344CB8AC3E}">
        <p14:creationId xmlns:p14="http://schemas.microsoft.com/office/powerpoint/2010/main" val="3095901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ln/>
        </p:spPr>
        <p:txBody>
          <a:bodyPr/>
          <a:lstStyle>
            <a:lvl1pPr>
              <a:defRPr/>
            </a:lvl1pPr>
          </a:lstStyle>
          <a:p>
            <a:pPr>
              <a:defRPr/>
            </a:pPr>
            <a:r>
              <a:rPr lang="en-US"/>
              <a:t>CERN: Science, Computing and Innovation</a:t>
            </a:r>
            <a:endParaRPr lang="en-GB" dirty="0"/>
          </a:p>
        </p:txBody>
      </p:sp>
      <p:sp>
        <p:nvSpPr>
          <p:cNvPr id="3" name="Rectangle 17"/>
          <p:cNvSpPr>
            <a:spLocks noGrp="1" noChangeArrowheads="1"/>
          </p:cNvSpPr>
          <p:nvPr>
            <p:ph type="sldNum" sz="quarter" idx="11"/>
          </p:nvPr>
        </p:nvSpPr>
        <p:spPr>
          <a:ln/>
        </p:spPr>
        <p:txBody>
          <a:bodyPr/>
          <a:lstStyle>
            <a:lvl1pPr>
              <a:defRPr/>
            </a:lvl1pPr>
          </a:lstStyle>
          <a:p>
            <a:pPr>
              <a:defRPr/>
            </a:pPr>
            <a:fld id="{E5AAA65D-7072-47D8-A2F2-9D5D40918B0C}" type="slidenum">
              <a:rPr lang="en-GB"/>
              <a:pPr>
                <a:defRPr/>
              </a:pPr>
              <a:t>‹#›</a:t>
            </a:fld>
            <a:endParaRPr lang="en-GB"/>
          </a:p>
        </p:txBody>
      </p:sp>
    </p:spTree>
    <p:extLst>
      <p:ext uri="{BB962C8B-B14F-4D97-AF65-F5344CB8AC3E}">
        <p14:creationId xmlns:p14="http://schemas.microsoft.com/office/powerpoint/2010/main" val="2051369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marL="514350" indent="-514350">
              <a:buClr>
                <a:schemeClr val="tx2">
                  <a:lumMod val="50000"/>
                  <a:lumOff val="50000"/>
                </a:schemeClr>
              </a:buClr>
              <a:buFont typeface="Wingdings" pitchFamily="2" charset="2"/>
              <a:buChar char="§"/>
              <a:defRPr>
                <a:solidFill>
                  <a:schemeClr val="accent6">
                    <a:lumMod val="75000"/>
                  </a:schemeClr>
                </a:solidFill>
                <a:latin typeface="Arial" pitchFamily="34" charset="0"/>
                <a:cs typeface="Arial" pitchFamily="34" charset="0"/>
              </a:defRPr>
            </a:lvl1pPr>
            <a:lvl2pPr marL="742950" indent="-285750">
              <a:buClr>
                <a:schemeClr val="tx2">
                  <a:lumMod val="65000"/>
                  <a:lumOff val="35000"/>
                </a:schemeClr>
              </a:buClr>
              <a:buFont typeface="Arial" pitchFamily="34" charset="0"/>
              <a:buChar char="•"/>
              <a:defRPr>
                <a:solidFill>
                  <a:schemeClr val="accent6">
                    <a:lumMod val="75000"/>
                  </a:schemeClr>
                </a:solidFill>
                <a:latin typeface="Arial" pitchFamily="34" charset="0"/>
                <a:cs typeface="Arial" pitchFamily="34" charset="0"/>
              </a:defRPr>
            </a:lvl2pPr>
            <a:lvl3pPr marL="1143000" indent="-228600">
              <a:buClr>
                <a:schemeClr val="accent4">
                  <a:lumMod val="50000"/>
                  <a:lumOff val="50000"/>
                </a:schemeClr>
              </a:buClr>
              <a:buFont typeface="Arial" pitchFamily="34" charset="0"/>
              <a:buChar char="›"/>
              <a:defRPr>
                <a:solidFill>
                  <a:schemeClr val="accent6">
                    <a:lumMod val="75000"/>
                  </a:schemeClr>
                </a:solidFill>
                <a:latin typeface="Arial" pitchFamily="34" charset="0"/>
                <a:cs typeface="Arial" pitchFamily="34" charset="0"/>
              </a:defRPr>
            </a:lvl3pPr>
            <a:lvl4pPr>
              <a:defRPr>
                <a:solidFill>
                  <a:schemeClr val="accent6">
                    <a:lumMod val="75000"/>
                  </a:schemeClr>
                </a:solidFill>
                <a:latin typeface="Arial" pitchFamily="34" charset="0"/>
                <a:cs typeface="Arial" pitchFamily="34" charset="0"/>
              </a:defRPr>
            </a:lvl4pPr>
            <a:lvl5pPr>
              <a:defRPr>
                <a:solidFill>
                  <a:schemeClr val="accent6">
                    <a:lumMod val="75000"/>
                  </a:schemeClr>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ftr" sz="quarter" idx="10"/>
          </p:nvPr>
        </p:nvSpPr>
        <p:spPr>
          <a:ln/>
        </p:spPr>
        <p:txBody>
          <a:bodyPr/>
          <a:lstStyle>
            <a:lvl1pPr>
              <a:defRPr i="0">
                <a:solidFill>
                  <a:schemeClr val="accent6">
                    <a:lumMod val="75000"/>
                  </a:schemeClr>
                </a:solidFill>
              </a:defRPr>
            </a:lvl1pPr>
          </a:lstStyle>
          <a:p>
            <a:pPr>
              <a:defRPr/>
            </a:pPr>
            <a:r>
              <a:rPr lang="en-US"/>
              <a:t>CERN: Science, Computing and Innovation</a:t>
            </a:r>
            <a:endParaRPr lang="en-GB" dirty="0"/>
          </a:p>
        </p:txBody>
      </p:sp>
      <p:sp>
        <p:nvSpPr>
          <p:cNvPr id="5" name="Rectangle 17"/>
          <p:cNvSpPr>
            <a:spLocks noGrp="1" noChangeArrowheads="1"/>
          </p:cNvSpPr>
          <p:nvPr>
            <p:ph type="sldNum" sz="quarter" idx="11"/>
          </p:nvPr>
        </p:nvSpPr>
        <p:spPr>
          <a:ln/>
        </p:spPr>
        <p:txBody>
          <a:bodyPr/>
          <a:lstStyle>
            <a:lvl1pPr>
              <a:defRPr/>
            </a:lvl1pPr>
          </a:lstStyle>
          <a:p>
            <a:pPr>
              <a:defRPr/>
            </a:pPr>
            <a:fld id="{3BF50220-DD9C-47A5-93EE-42AF7A75DF71}" type="slidenum">
              <a:rPr lang="en-GB"/>
              <a:pPr>
                <a:defRPr/>
              </a:pPr>
              <a:t>‹#›</a:t>
            </a:fld>
            <a:endParaRPr lang="en-GB"/>
          </a:p>
        </p:txBody>
      </p:sp>
    </p:spTree>
    <p:extLst>
      <p:ext uri="{BB962C8B-B14F-4D97-AF65-F5344CB8AC3E}">
        <p14:creationId xmlns:p14="http://schemas.microsoft.com/office/powerpoint/2010/main" val="1398618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ftr" sz="quarter" idx="10"/>
          </p:nvPr>
        </p:nvSpPr>
        <p:spPr>
          <a:ln/>
        </p:spPr>
        <p:txBody>
          <a:bodyPr/>
          <a:lstStyle>
            <a:lvl1pPr>
              <a:defRPr/>
            </a:lvl1pPr>
          </a:lstStyle>
          <a:p>
            <a:pPr>
              <a:defRPr/>
            </a:pPr>
            <a:r>
              <a:rPr lang="en-US"/>
              <a:t>CERN: Science, Computing and Innovation</a:t>
            </a:r>
            <a:endParaRPr lang="en-GB" dirty="0"/>
          </a:p>
        </p:txBody>
      </p:sp>
      <p:sp>
        <p:nvSpPr>
          <p:cNvPr id="4" name="Rectangle 17"/>
          <p:cNvSpPr>
            <a:spLocks noGrp="1" noChangeArrowheads="1"/>
          </p:cNvSpPr>
          <p:nvPr>
            <p:ph type="sldNum" sz="quarter" idx="11"/>
          </p:nvPr>
        </p:nvSpPr>
        <p:spPr>
          <a:ln/>
        </p:spPr>
        <p:txBody>
          <a:bodyPr/>
          <a:lstStyle>
            <a:lvl1pPr>
              <a:defRPr/>
            </a:lvl1pPr>
          </a:lstStyle>
          <a:p>
            <a:pPr>
              <a:defRPr/>
            </a:pPr>
            <a:fld id="{FB6EE3D9-8D13-4984-BB83-25C3368A53EE}" type="slidenum">
              <a:rPr lang="en-GB"/>
              <a:pPr>
                <a:defRPr/>
              </a:pPr>
              <a:t>‹#›</a:t>
            </a:fld>
            <a:endParaRPr lang="en-GB"/>
          </a:p>
        </p:txBody>
      </p:sp>
    </p:spTree>
    <p:extLst>
      <p:ext uri="{BB962C8B-B14F-4D97-AF65-F5344CB8AC3E}">
        <p14:creationId xmlns:p14="http://schemas.microsoft.com/office/powerpoint/2010/main" val="3443856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US"/>
              <a:t>CERN: Science, Computing and Innovation</a:t>
            </a:r>
            <a:endParaRPr lang="en-GB"/>
          </a:p>
        </p:txBody>
      </p:sp>
      <p:sp>
        <p:nvSpPr>
          <p:cNvPr id="6" name="Slide Number Placeholder 5"/>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293911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CERN: Science, Computing and Innovation</a:t>
            </a:r>
            <a:endParaRPr lang="en-GB"/>
          </a:p>
        </p:txBody>
      </p:sp>
      <p:sp>
        <p:nvSpPr>
          <p:cNvPr id="7" name="Slide Number Placeholder 6"/>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1529659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US"/>
              <a:t>CERN: Science, Computing and Innovation</a:t>
            </a:r>
            <a:endParaRPr lang="en-GB"/>
          </a:p>
        </p:txBody>
      </p:sp>
      <p:sp>
        <p:nvSpPr>
          <p:cNvPr id="9" name="Slide Number Placeholder 8"/>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360852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US"/>
              <a:t>CERN: Science, Computing and Innovation</a:t>
            </a:r>
            <a:endParaRPr lang="en-GB"/>
          </a:p>
        </p:txBody>
      </p:sp>
      <p:sp>
        <p:nvSpPr>
          <p:cNvPr id="5" name="Slide Number Placeholder 4"/>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326340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US"/>
              <a:t>CERN: Science, Computing and Innovation</a:t>
            </a:r>
            <a:endParaRPr lang="en-GB"/>
          </a:p>
        </p:txBody>
      </p:sp>
      <p:sp>
        <p:nvSpPr>
          <p:cNvPr id="4" name="Slide Number Placeholder 3"/>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309885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CERN: Science, Computing and Innovation</a:t>
            </a:r>
            <a:endParaRPr lang="en-GB"/>
          </a:p>
        </p:txBody>
      </p:sp>
      <p:sp>
        <p:nvSpPr>
          <p:cNvPr id="7" name="Slide Number Placeholder 6"/>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545537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US"/>
              <a:t>CERN: Science, Computing and Innovation</a:t>
            </a:r>
            <a:endParaRPr lang="en-GB"/>
          </a:p>
        </p:txBody>
      </p:sp>
      <p:sp>
        <p:nvSpPr>
          <p:cNvPr id="7" name="Slide Number Placeholder 6"/>
          <p:cNvSpPr>
            <a:spLocks noGrp="1"/>
          </p:cNvSpPr>
          <p:nvPr>
            <p:ph type="sldNum" sz="quarter" idx="12"/>
          </p:nvPr>
        </p:nvSpPr>
        <p:spPr/>
        <p:txBody>
          <a:bodyPr/>
          <a:lstStyle/>
          <a:p>
            <a:fld id="{E05F2C59-C3A7-46C7-91C3-EEC8252EAC77}" type="slidenum">
              <a:rPr lang="en-GB" smtClean="0"/>
              <a:t>‹#›</a:t>
            </a:fld>
            <a:endParaRPr lang="en-GB"/>
          </a:p>
        </p:txBody>
      </p:sp>
    </p:spTree>
    <p:extLst>
      <p:ext uri="{BB962C8B-B14F-4D97-AF65-F5344CB8AC3E}">
        <p14:creationId xmlns:p14="http://schemas.microsoft.com/office/powerpoint/2010/main" val="3191810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CERN: Science, Computing and Innovation</a:t>
            </a:r>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5F2C59-C3A7-46C7-91C3-EEC8252EAC77}" type="slidenum">
              <a:rPr lang="en-GB" smtClean="0"/>
              <a:t>‹#›</a:t>
            </a:fld>
            <a:endParaRPr lang="en-GB"/>
          </a:p>
        </p:txBody>
      </p:sp>
    </p:spTree>
    <p:extLst>
      <p:ext uri="{BB962C8B-B14F-4D97-AF65-F5344CB8AC3E}">
        <p14:creationId xmlns:p14="http://schemas.microsoft.com/office/powerpoint/2010/main" val="45723591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dirty="0"/>
              <a:t>CERN </a:t>
            </a:r>
            <a:r>
              <a:rPr lang="fr-FR" dirty="0" err="1"/>
              <a:t>openlab</a:t>
            </a:r>
            <a:r>
              <a:rPr lang="fr-FR" dirty="0"/>
              <a:t> </a:t>
            </a:r>
            <a:r>
              <a:rPr lang="fr-FR" dirty="0" err="1"/>
              <a:t>presentations</a:t>
            </a:r>
            <a:endParaRPr lang="fr-FR" dirty="0"/>
          </a:p>
        </p:txBody>
      </p:sp>
      <p:sp>
        <p:nvSpPr>
          <p:cNvPr id="3" name="Espace réservé du texte 2"/>
          <p:cNvSpPr>
            <a:spLocks noGrp="1"/>
          </p:cNvSpPr>
          <p:nvPr>
            <p:ph type="body" idx="1"/>
          </p:nvPr>
        </p:nvSpPr>
        <p:spPr>
          <a:xfrm>
            <a:off x="561109" y="1369219"/>
            <a:ext cx="8016586" cy="3691154"/>
          </a:xfrm>
          <a:prstGeom prst="rect">
            <a:avLst/>
          </a:prstGeom>
        </p:spPr>
        <p:txBody>
          <a:bodyPr vert="horz" lIns="91440" tIns="45720" rIns="91440" bIns="45720" rtlCol="0">
            <a:normAutofit/>
          </a:bodyPr>
          <a:lstStyle/>
          <a:p>
            <a:pPr lvl="0"/>
            <a:r>
              <a:rPr lang="en-GB" noProof="0" dirty="0"/>
              <a:t>Below are slides that may be useful in creating your presentation. They can be used to give a brief overview CERN </a:t>
            </a:r>
            <a:r>
              <a:rPr lang="en-GB" noProof="0" dirty="0" err="1"/>
              <a:t>openlab</a:t>
            </a:r>
            <a:r>
              <a:rPr lang="en-GB" noProof="0" dirty="0"/>
              <a:t> and its work. Feel free to include as many or as few of these slides as you see fit.</a:t>
            </a:r>
          </a:p>
          <a:p>
            <a:pPr lvl="0"/>
            <a:r>
              <a:rPr lang="en-GB" noProof="0" dirty="0"/>
              <a:t>Add new slides (of various layouts, but all with the CERN </a:t>
            </a:r>
            <a:r>
              <a:rPr lang="en-GB" noProof="0" dirty="0" err="1"/>
              <a:t>openlab</a:t>
            </a:r>
            <a:r>
              <a:rPr lang="en-GB" noProof="0" dirty="0"/>
              <a:t> formatting), by clicking the drop-down arrow alongside ‘add new slide’.</a:t>
            </a:r>
          </a:p>
          <a:p>
            <a:pPr lvl="0"/>
            <a:r>
              <a:rPr lang="en-GB" noProof="0" dirty="0"/>
              <a:t>If you are unsure about how to use these slides, or would like any guidance about presenting CERN </a:t>
            </a:r>
            <a:r>
              <a:rPr lang="en-GB" noProof="0" dirty="0" err="1"/>
              <a:t>openlab’s</a:t>
            </a:r>
            <a:r>
              <a:rPr lang="en-GB" noProof="0" dirty="0"/>
              <a:t> work, please contact Andrew Purcell.</a:t>
            </a:r>
          </a:p>
          <a:p>
            <a:pPr lvl="0"/>
            <a:r>
              <a:rPr lang="en-GB" noProof="0" dirty="0"/>
              <a:t>These slides are continuously updated by the CERN </a:t>
            </a:r>
            <a:r>
              <a:rPr lang="en-GB" noProof="0" dirty="0" err="1"/>
              <a:t>openlab</a:t>
            </a:r>
            <a:r>
              <a:rPr lang="en-GB" noProof="0" dirty="0"/>
              <a:t> communications team. The latest versions (4:3 and 16:9) are available at http://www.cern.ch/openlab/templates.</a:t>
            </a:r>
          </a:p>
          <a:p>
            <a:pPr lvl="0"/>
            <a:endParaRPr lang="fr-FR" dirty="0"/>
          </a:p>
          <a:p>
            <a:pPr lvl="0"/>
            <a:endParaRPr lang="fr-FR" dirty="0"/>
          </a:p>
        </p:txBody>
      </p:sp>
      <p:sp>
        <p:nvSpPr>
          <p:cNvPr id="10" name="Slide Number Placeholder 22"/>
          <p:cNvSpPr txBox="1">
            <a:spLocks/>
          </p:cNvSpPr>
          <p:nvPr/>
        </p:nvSpPr>
        <p:spPr>
          <a:xfrm>
            <a:off x="8356889" y="4751190"/>
            <a:ext cx="316923" cy="273844"/>
          </a:xfrm>
          <a:prstGeom prst="rect">
            <a:avLst/>
          </a:prstGeom>
        </p:spPr>
        <p:txBody>
          <a:bodyPr/>
          <a:lstStyle>
            <a:defPPr>
              <a:defRPr lang="fr-FR"/>
            </a:defPPr>
            <a:lvl1pPr marL="0" algn="l" defTabSz="914400" rtl="0" eaLnBrk="1" latinLnBrk="0" hangingPunct="1">
              <a:defRPr sz="1100" kern="1200">
                <a:solidFill>
                  <a:srgbClr val="18AF9B"/>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960A2-242F-CC40-87F9-290FD5864A37}" type="slidenum">
              <a:rPr lang="fr-FR" sz="825" smtClean="0"/>
              <a:pPr/>
              <a:t>‹#›</a:t>
            </a:fld>
            <a:endParaRPr lang="fr-FR" sz="825" dirty="0"/>
          </a:p>
        </p:txBody>
      </p:sp>
      <p:sp>
        <p:nvSpPr>
          <p:cNvPr id="12" name="Footer Placeholder 11"/>
          <p:cNvSpPr>
            <a:spLocks noGrp="1"/>
          </p:cNvSpPr>
          <p:nvPr>
            <p:ph type="ftr" sz="quarter" idx="3"/>
          </p:nvPr>
        </p:nvSpPr>
        <p:spPr>
          <a:xfrm>
            <a:off x="3026351" y="4705469"/>
            <a:ext cx="3086100" cy="273844"/>
          </a:xfrm>
          <a:prstGeom prst="rect">
            <a:avLst/>
          </a:prstGeom>
        </p:spPr>
        <p:txBody>
          <a:bodyPr vert="horz" lIns="91440" tIns="45720" rIns="91440" bIns="45720" rtlCol="0" anchor="ctr"/>
          <a:lstStyle>
            <a:lvl1pPr algn="ctr">
              <a:defRPr sz="825">
                <a:solidFill>
                  <a:srgbClr val="18AF9B"/>
                </a:solidFill>
                <a:latin typeface="Arial" panose="020B0604020202020204" pitchFamily="34" charset="0"/>
                <a:cs typeface="Arial" panose="020B0604020202020204" pitchFamily="34" charset="0"/>
              </a:defRPr>
            </a:lvl1pPr>
          </a:lstStyle>
          <a:p>
            <a:pPr>
              <a:defRPr/>
            </a:pPr>
            <a:r>
              <a:rPr lang="en-US"/>
              <a:t>CERN: Science, Computing and Innovation</a:t>
            </a:r>
            <a:endParaRPr lang="en-GB" dirty="0"/>
          </a:p>
        </p:txBody>
      </p:sp>
    </p:spTree>
    <p:extLst>
      <p:ext uri="{BB962C8B-B14F-4D97-AF65-F5344CB8AC3E}">
        <p14:creationId xmlns:p14="http://schemas.microsoft.com/office/powerpoint/2010/main" val="136965646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4" r:id="rId10"/>
    <p:sldLayoutId id="2147483825" r:id="rId11"/>
    <p:sldLayoutId id="2147483826" r:id="rId12"/>
  </p:sldLayoutIdLst>
  <p:hf sldNum="0" hdr="0" dt="0"/>
  <p:txStyles>
    <p:titleStyle>
      <a:lvl1pPr algn="l" defTabSz="685800" rtl="0" eaLnBrk="1" latinLnBrk="0" hangingPunct="1">
        <a:lnSpc>
          <a:spcPct val="90000"/>
        </a:lnSpc>
        <a:spcBef>
          <a:spcPct val="0"/>
        </a:spcBef>
        <a:buNone/>
        <a:defRPr sz="3300" b="1" kern="1200" baseline="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a:buNone/>
        <a:defRPr sz="21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7.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eg"/><Relationship Id="rId26" Type="http://schemas.openxmlformats.org/officeDocument/2006/relationships/image" Target="../media/image74.jp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6.xml"/><Relationship Id="rId16" Type="http://schemas.openxmlformats.org/officeDocument/2006/relationships/image" Target="../media/image64.jpeg"/><Relationship Id="rId20"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54.jpeg"/><Relationship Id="rId11" Type="http://schemas.openxmlformats.org/officeDocument/2006/relationships/image" Target="../media/image59.jpe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jpeg"/><Relationship Id="rId10" Type="http://schemas.openxmlformats.org/officeDocument/2006/relationships/image" Target="../media/image58.jpeg"/><Relationship Id="rId19" Type="http://schemas.openxmlformats.org/officeDocument/2006/relationships/image" Target="../media/image67.pn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jp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jpe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0.png"/><Relationship Id="rId7" Type="http://schemas.openxmlformats.org/officeDocument/2006/relationships/image" Target="../media/image90.png"/><Relationship Id="rId12" Type="http://schemas.openxmlformats.org/officeDocument/2006/relationships/image" Target="../media/image82.png"/><Relationship Id="rId2" Type="http://schemas.openxmlformats.org/officeDocument/2006/relationships/image" Target="../media/image79.jpeg"/><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jpeg"/><Relationship Id="rId10" Type="http://schemas.openxmlformats.org/officeDocument/2006/relationships/image" Target="../media/image93.png"/><Relationship Id="rId4" Type="http://schemas.openxmlformats.org/officeDocument/2006/relationships/image" Target="../media/image87.gif"/><Relationship Id="rId9"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hyperlink" Target="https://commons.wikimedia.org/w/index.php?curid=45217823" TargetMode="External"/><Relationship Id="rId2" Type="http://schemas.openxmlformats.org/officeDocument/2006/relationships/image" Target="../media/image100.jpeg"/><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mailto:maria.girone@cern.ch" TargetMode="External"/><Relationship Id="rId7" Type="http://schemas.openxmlformats.org/officeDocument/2006/relationships/image" Target="../media/image106.jpg"/><Relationship Id="rId2" Type="http://schemas.openxmlformats.org/officeDocument/2006/relationships/hyperlink" Target="mailto:alberto.di.meglio@cern.ch" TargetMode="External"/><Relationship Id="rId1" Type="http://schemas.openxmlformats.org/officeDocument/2006/relationships/slideLayout" Target="../slideLayouts/slideLayout13.xml"/><Relationship Id="rId6" Type="http://schemas.openxmlformats.org/officeDocument/2006/relationships/hyperlink" Target="mailto:kristina.gunne@cern.ch" TargetMode="External"/><Relationship Id="rId5" Type="http://schemas.openxmlformats.org/officeDocument/2006/relationships/hyperlink" Target="mailto:andrew.purcell@cern.ch" TargetMode="External"/><Relationship Id="rId4" Type="http://schemas.openxmlformats.org/officeDocument/2006/relationships/hyperlink" Target="mailto:fons.rademakers@cern.c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A26846-AAE1-4E27-85B6-FEDC9AB70A98}"/>
              </a:ext>
            </a:extLst>
          </p:cNvPr>
          <p:cNvSpPr>
            <a:spLocks noGrp="1"/>
          </p:cNvSpPr>
          <p:nvPr>
            <p:ph type="ctrTitle"/>
          </p:nvPr>
        </p:nvSpPr>
        <p:spPr>
          <a:xfrm>
            <a:off x="762000" y="2062595"/>
            <a:ext cx="7772400" cy="1013630"/>
          </a:xfrm>
        </p:spPr>
        <p:txBody>
          <a:bodyPr>
            <a:noAutofit/>
          </a:bodyPr>
          <a:lstStyle/>
          <a:p>
            <a:r>
              <a:rPr lang="en-US" sz="3200" dirty="0"/>
              <a:t>CERN Computing Platforms</a:t>
            </a:r>
            <a:br>
              <a:rPr lang="en-US" sz="3200" dirty="0"/>
            </a:br>
            <a:r>
              <a:rPr lang="en-US" sz="3200" dirty="0"/>
              <a:t>for Multi-Disciplinary Research</a:t>
            </a:r>
            <a:endParaRPr lang="en-GB" sz="3200" dirty="0"/>
          </a:p>
        </p:txBody>
      </p:sp>
      <p:sp>
        <p:nvSpPr>
          <p:cNvPr id="3" name="Subtitle 2">
            <a:extLst>
              <a:ext uri="{FF2B5EF4-FFF2-40B4-BE49-F238E27FC236}">
                <a16:creationId xmlns:a16="http://schemas.microsoft.com/office/drawing/2014/main" xmlns="" id="{AEECB5AC-036C-4B50-AE11-76ECC7C5BD70}"/>
              </a:ext>
            </a:extLst>
          </p:cNvPr>
          <p:cNvSpPr>
            <a:spLocks noGrp="1"/>
          </p:cNvSpPr>
          <p:nvPr>
            <p:ph type="subTitle" idx="1"/>
          </p:nvPr>
        </p:nvSpPr>
        <p:spPr>
          <a:xfrm>
            <a:off x="1143000" y="3409950"/>
            <a:ext cx="6858000" cy="418801"/>
          </a:xfrm>
        </p:spPr>
        <p:txBody>
          <a:bodyPr/>
          <a:lstStyle/>
          <a:p>
            <a:r>
              <a:rPr lang="en-US" dirty="0" smtClean="0"/>
              <a:t>DKE-DS </a:t>
            </a:r>
            <a:r>
              <a:rPr lang="en-US" dirty="0"/>
              <a:t>- Maastricht</a:t>
            </a:r>
            <a:endParaRPr lang="en-GB" dirty="0"/>
          </a:p>
        </p:txBody>
      </p:sp>
      <p:sp>
        <p:nvSpPr>
          <p:cNvPr id="4" name="Text Placeholder 3">
            <a:extLst>
              <a:ext uri="{FF2B5EF4-FFF2-40B4-BE49-F238E27FC236}">
                <a16:creationId xmlns:a16="http://schemas.microsoft.com/office/drawing/2014/main" xmlns="" id="{15FB220C-2D42-4289-93E8-9306C08B1AE6}"/>
              </a:ext>
            </a:extLst>
          </p:cNvPr>
          <p:cNvSpPr>
            <a:spLocks noGrp="1"/>
          </p:cNvSpPr>
          <p:nvPr>
            <p:ph type="body" sz="quarter" idx="10"/>
          </p:nvPr>
        </p:nvSpPr>
        <p:spPr/>
        <p:txBody>
          <a:bodyPr/>
          <a:lstStyle/>
          <a:p>
            <a:r>
              <a:rPr lang="en-US" smtClean="0"/>
              <a:t>23</a:t>
            </a:r>
            <a:r>
              <a:rPr lang="en-US" smtClean="0"/>
              <a:t>/06/2017</a:t>
            </a:r>
            <a:endParaRPr lang="en-GB" dirty="0"/>
          </a:p>
        </p:txBody>
      </p:sp>
      <p:sp>
        <p:nvSpPr>
          <p:cNvPr id="5" name="Text Placeholder 4">
            <a:extLst>
              <a:ext uri="{FF2B5EF4-FFF2-40B4-BE49-F238E27FC236}">
                <a16:creationId xmlns:a16="http://schemas.microsoft.com/office/drawing/2014/main" xmlns="" id="{71493951-826D-42EA-9959-49E1B3A1250A}"/>
              </a:ext>
            </a:extLst>
          </p:cNvPr>
          <p:cNvSpPr>
            <a:spLocks noGrp="1"/>
          </p:cNvSpPr>
          <p:nvPr>
            <p:ph type="body" sz="quarter" idx="11"/>
          </p:nvPr>
        </p:nvSpPr>
        <p:spPr>
          <a:xfrm>
            <a:off x="1143000" y="4065016"/>
            <a:ext cx="6858000" cy="166968"/>
          </a:xfrm>
        </p:spPr>
        <p:txBody>
          <a:bodyPr/>
          <a:lstStyle/>
          <a:p>
            <a:r>
              <a:rPr lang="en-US" dirty="0"/>
              <a:t>Alberto Di Meglio</a:t>
            </a:r>
            <a:endParaRPr lang="en-GB" dirty="0"/>
          </a:p>
        </p:txBody>
      </p:sp>
    </p:spTree>
    <p:extLst>
      <p:ext uri="{BB962C8B-B14F-4D97-AF65-F5344CB8AC3E}">
        <p14:creationId xmlns:p14="http://schemas.microsoft.com/office/powerpoint/2010/main" val="116672962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Burning Haystacks</a:t>
            </a:r>
          </a:p>
        </p:txBody>
      </p:sp>
      <p:sp>
        <p:nvSpPr>
          <p:cNvPr id="6" name="TextBox 5"/>
          <p:cNvSpPr txBox="1"/>
          <p:nvPr/>
        </p:nvSpPr>
        <p:spPr>
          <a:xfrm>
            <a:off x="3390900" y="819150"/>
            <a:ext cx="4376006" cy="923330"/>
          </a:xfrm>
          <a:prstGeom prst="rect">
            <a:avLst/>
          </a:prstGeom>
          <a:noFill/>
        </p:spPr>
        <p:txBody>
          <a:bodyPr wrap="none" rtlCol="0">
            <a:spAutoFit/>
          </a:bodyPr>
          <a:lstStyle/>
          <a:p>
            <a:r>
              <a:rPr lang="en-US" dirty="0">
                <a:solidFill>
                  <a:srgbClr val="376092"/>
                </a:solidFill>
                <a:latin typeface="Calibri" pitchFamily="34" charset="0"/>
              </a:rPr>
              <a:t>The Detectors: 7000 tons “microscopes”</a:t>
            </a:r>
          </a:p>
          <a:p>
            <a:r>
              <a:rPr lang="en-US" dirty="0">
                <a:solidFill>
                  <a:srgbClr val="376092"/>
                </a:solidFill>
                <a:latin typeface="Calibri" pitchFamily="34" charset="0"/>
              </a:rPr>
              <a:t>  150 million sensors</a:t>
            </a:r>
          </a:p>
          <a:p>
            <a:r>
              <a:rPr lang="en-US" dirty="0">
                <a:solidFill>
                  <a:srgbClr val="376092"/>
                </a:solidFill>
                <a:latin typeface="Calibri" pitchFamily="34" charset="0"/>
              </a:rPr>
              <a:t>  Data generated 40 million times per second</a:t>
            </a:r>
          </a:p>
        </p:txBody>
      </p:sp>
      <p:pic>
        <p:nvPicPr>
          <p:cNvPr id="7" name="Picture 6" descr="0712017_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00" y="819151"/>
            <a:ext cx="1707385" cy="1142999"/>
          </a:xfrm>
          <a:prstGeom prst="rect">
            <a:avLst/>
          </a:prstGeom>
        </p:spPr>
      </p:pic>
      <p:pic>
        <p:nvPicPr>
          <p:cNvPr id="8" name="Picture 7" descr="tdaq-racks-01sm.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47801" y="3489885"/>
            <a:ext cx="1726880" cy="1158315"/>
          </a:xfrm>
          <a:prstGeom prst="rect">
            <a:avLst/>
          </a:prstGeom>
        </p:spPr>
      </p:pic>
      <p:pic>
        <p:nvPicPr>
          <p:cNvPr id="9" name="Picture 8" descr="level1-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7800" y="2076450"/>
            <a:ext cx="1714500" cy="1275588"/>
          </a:xfrm>
          <a:prstGeom prst="rect">
            <a:avLst/>
          </a:prstGeom>
        </p:spPr>
      </p:pic>
      <p:sp>
        <p:nvSpPr>
          <p:cNvPr id="10" name="TextBox 9"/>
          <p:cNvSpPr txBox="1"/>
          <p:nvPr/>
        </p:nvSpPr>
        <p:spPr>
          <a:xfrm>
            <a:off x="3390900" y="2382619"/>
            <a:ext cx="3074560" cy="646331"/>
          </a:xfrm>
          <a:prstGeom prst="rect">
            <a:avLst/>
          </a:prstGeom>
          <a:noFill/>
        </p:spPr>
        <p:txBody>
          <a:bodyPr wrap="none" rtlCol="0">
            <a:spAutoFit/>
          </a:bodyPr>
          <a:lstStyle/>
          <a:p>
            <a:r>
              <a:rPr lang="en-US" dirty="0">
                <a:solidFill>
                  <a:srgbClr val="376092"/>
                </a:solidFill>
                <a:latin typeface="Calibri" pitchFamily="34" charset="0"/>
              </a:rPr>
              <a:t>Low-level Filters and Triggers</a:t>
            </a:r>
          </a:p>
          <a:p>
            <a:r>
              <a:rPr lang="en-US" dirty="0">
                <a:solidFill>
                  <a:srgbClr val="376092"/>
                </a:solidFill>
                <a:latin typeface="Calibri" pitchFamily="34" charset="0"/>
              </a:rPr>
              <a:t> 100,000 selections per second</a:t>
            </a:r>
          </a:p>
        </p:txBody>
      </p:sp>
      <p:sp>
        <p:nvSpPr>
          <p:cNvPr id="11" name="TextBox 10"/>
          <p:cNvSpPr txBox="1"/>
          <p:nvPr/>
        </p:nvSpPr>
        <p:spPr>
          <a:xfrm>
            <a:off x="3390900" y="3678019"/>
            <a:ext cx="2665794" cy="646331"/>
          </a:xfrm>
          <a:prstGeom prst="rect">
            <a:avLst/>
          </a:prstGeom>
          <a:noFill/>
        </p:spPr>
        <p:txBody>
          <a:bodyPr wrap="none" rtlCol="0">
            <a:spAutoFit/>
          </a:bodyPr>
          <a:lstStyle/>
          <a:p>
            <a:r>
              <a:rPr lang="en-US" dirty="0">
                <a:solidFill>
                  <a:srgbClr val="376092"/>
                </a:solidFill>
                <a:latin typeface="Calibri" pitchFamily="34" charset="0"/>
              </a:rPr>
              <a:t>High-level filters (HLT)</a:t>
            </a:r>
          </a:p>
          <a:p>
            <a:r>
              <a:rPr lang="en-US" dirty="0">
                <a:solidFill>
                  <a:srgbClr val="376092"/>
                </a:solidFill>
                <a:latin typeface="Calibri" pitchFamily="34" charset="0"/>
              </a:rPr>
              <a:t> 100 selections per second</a:t>
            </a:r>
          </a:p>
        </p:txBody>
      </p:sp>
      <p:sp>
        <p:nvSpPr>
          <p:cNvPr id="13" name="TextBox 12"/>
          <p:cNvSpPr txBox="1"/>
          <p:nvPr/>
        </p:nvSpPr>
        <p:spPr>
          <a:xfrm>
            <a:off x="5676900" y="1790700"/>
            <a:ext cx="2120837" cy="369332"/>
          </a:xfrm>
          <a:prstGeom prst="rect">
            <a:avLst/>
          </a:prstGeom>
          <a:noFill/>
        </p:spPr>
        <p:txBody>
          <a:bodyPr wrap="none" rtlCol="0">
            <a:spAutoFit/>
          </a:bodyPr>
          <a:lstStyle/>
          <a:p>
            <a:r>
              <a:rPr lang="en-US" dirty="0">
                <a:solidFill>
                  <a:srgbClr val="FF0000"/>
                </a:solidFill>
                <a:latin typeface="Wingdings"/>
                <a:ea typeface="Wingdings"/>
                <a:cs typeface="Wingdings"/>
                <a:sym typeface="Wingdings"/>
              </a:rPr>
              <a:t></a:t>
            </a:r>
            <a:r>
              <a:rPr lang="en-US" dirty="0">
                <a:solidFill>
                  <a:srgbClr val="FF0000"/>
                </a:solidFill>
                <a:latin typeface="Calibri" pitchFamily="34" charset="0"/>
              </a:rPr>
              <a:t> </a:t>
            </a:r>
            <a:r>
              <a:rPr lang="en-US" b="1" dirty="0" err="1">
                <a:solidFill>
                  <a:srgbClr val="FF0000"/>
                </a:solidFill>
                <a:latin typeface="Calibri" pitchFamily="34" charset="0"/>
              </a:rPr>
              <a:t>Peta</a:t>
            </a:r>
            <a:r>
              <a:rPr lang="en-US" b="1" dirty="0">
                <a:solidFill>
                  <a:srgbClr val="FF0000"/>
                </a:solidFill>
                <a:latin typeface="Calibri" pitchFamily="34" charset="0"/>
              </a:rPr>
              <a:t> Bytes / sec !</a:t>
            </a:r>
          </a:p>
        </p:txBody>
      </p:sp>
      <p:sp>
        <p:nvSpPr>
          <p:cNvPr id="16" name="TextBox 15"/>
          <p:cNvSpPr txBox="1"/>
          <p:nvPr/>
        </p:nvSpPr>
        <p:spPr>
          <a:xfrm>
            <a:off x="5676900" y="2990850"/>
            <a:ext cx="2095382" cy="369332"/>
          </a:xfrm>
          <a:prstGeom prst="rect">
            <a:avLst/>
          </a:prstGeom>
          <a:noFill/>
        </p:spPr>
        <p:txBody>
          <a:bodyPr wrap="none" rtlCol="0">
            <a:spAutoFit/>
          </a:bodyPr>
          <a:lstStyle/>
          <a:p>
            <a:r>
              <a:rPr lang="en-US" dirty="0">
                <a:solidFill>
                  <a:srgbClr val="FF0000"/>
                </a:solidFill>
                <a:latin typeface="Wingdings"/>
                <a:ea typeface="Wingdings"/>
                <a:cs typeface="Wingdings"/>
                <a:sym typeface="Wingdings"/>
              </a:rPr>
              <a:t></a:t>
            </a:r>
            <a:r>
              <a:rPr lang="en-US" dirty="0">
                <a:solidFill>
                  <a:srgbClr val="FF0000"/>
                </a:solidFill>
                <a:latin typeface="Calibri" pitchFamily="34" charset="0"/>
              </a:rPr>
              <a:t> </a:t>
            </a:r>
            <a:r>
              <a:rPr lang="en-US" b="1" dirty="0" err="1">
                <a:solidFill>
                  <a:srgbClr val="FF0000"/>
                </a:solidFill>
                <a:latin typeface="Calibri" pitchFamily="34" charset="0"/>
              </a:rPr>
              <a:t>Tera</a:t>
            </a:r>
            <a:r>
              <a:rPr lang="en-US" b="1" dirty="0">
                <a:solidFill>
                  <a:srgbClr val="FF0000"/>
                </a:solidFill>
                <a:latin typeface="Calibri" pitchFamily="34" charset="0"/>
              </a:rPr>
              <a:t> Bytes / sec !</a:t>
            </a:r>
          </a:p>
        </p:txBody>
      </p:sp>
      <p:sp>
        <p:nvSpPr>
          <p:cNvPr id="17" name="TextBox 16"/>
          <p:cNvSpPr txBox="1"/>
          <p:nvPr/>
        </p:nvSpPr>
        <p:spPr>
          <a:xfrm>
            <a:off x="5676900" y="4305300"/>
            <a:ext cx="2118016" cy="369332"/>
          </a:xfrm>
          <a:prstGeom prst="rect">
            <a:avLst/>
          </a:prstGeom>
          <a:noFill/>
        </p:spPr>
        <p:txBody>
          <a:bodyPr wrap="none" rtlCol="0">
            <a:spAutoFit/>
          </a:bodyPr>
          <a:lstStyle/>
          <a:p>
            <a:r>
              <a:rPr lang="en-US" dirty="0">
                <a:solidFill>
                  <a:srgbClr val="FF0000"/>
                </a:solidFill>
                <a:latin typeface="Wingdings"/>
                <a:ea typeface="Wingdings"/>
                <a:cs typeface="Wingdings"/>
                <a:sym typeface="Wingdings"/>
              </a:rPr>
              <a:t></a:t>
            </a:r>
            <a:r>
              <a:rPr lang="en-US" dirty="0">
                <a:solidFill>
                  <a:srgbClr val="FF0000"/>
                </a:solidFill>
                <a:latin typeface="Calibri" pitchFamily="34" charset="0"/>
              </a:rPr>
              <a:t> </a:t>
            </a:r>
            <a:r>
              <a:rPr lang="en-US" b="1" dirty="0">
                <a:solidFill>
                  <a:srgbClr val="FF0000"/>
                </a:solidFill>
                <a:latin typeface="Calibri" pitchFamily="34" charset="0"/>
              </a:rPr>
              <a:t>Giga Bytes / sec !</a:t>
            </a:r>
          </a:p>
        </p:txBody>
      </p:sp>
    </p:spTree>
    <p:extLst>
      <p:ext uri="{BB962C8B-B14F-4D97-AF65-F5344CB8AC3E}">
        <p14:creationId xmlns:p14="http://schemas.microsoft.com/office/powerpoint/2010/main" val="41347866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610046_02-A4-at-144-dpi cu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1589" y="932137"/>
            <a:ext cx="1415969" cy="1607237"/>
          </a:xfrm>
          <a:prstGeom prst="rect">
            <a:avLst/>
          </a:prstGeom>
        </p:spPr>
      </p:pic>
      <p:sp>
        <p:nvSpPr>
          <p:cNvPr id="6146" name="Title 1"/>
          <p:cNvSpPr>
            <a:spLocks noGrp="1"/>
          </p:cNvSpPr>
          <p:nvPr>
            <p:ph type="title"/>
          </p:nvPr>
        </p:nvSpPr>
        <p:spPr/>
        <p:txBody>
          <a:bodyPr>
            <a:normAutofit fontScale="90000"/>
          </a:bodyPr>
          <a:lstStyle/>
          <a:p>
            <a:pPr eaLnBrk="1" hangingPunct="1"/>
            <a:r>
              <a:rPr lang="en-US" sz="2800" dirty="0">
                <a:latin typeface="Arial" charset="0"/>
              </a:rPr>
              <a:t>Storage, Reconstruction, Simulation, Distribution</a:t>
            </a:r>
          </a:p>
        </p:txBody>
      </p:sp>
      <p:pic>
        <p:nvPicPr>
          <p:cNvPr id="6147" name="Picture 2" descr="lhc_alp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1114746"/>
            <a:ext cx="4800600" cy="316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txBox="1">
            <a:spLocks noChangeArrowheads="1"/>
          </p:cNvSpPr>
          <p:nvPr/>
        </p:nvSpPr>
        <p:spPr bwMode="auto">
          <a:xfrm>
            <a:off x="4564438" y="2166938"/>
            <a:ext cx="1379162"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bg1"/>
                </a:solidFill>
                <a:latin typeface="+mj-lt"/>
                <a:ea typeface="ＭＳ Ｐゴシック" charset="0"/>
                <a:cs typeface="+mj-cs"/>
              </a:defRPr>
            </a:lvl1pPr>
            <a:lvl2pPr algn="l" rtl="0" eaLnBrk="0" fontAlgn="base" hangingPunct="0">
              <a:spcBef>
                <a:spcPct val="0"/>
              </a:spcBef>
              <a:spcAft>
                <a:spcPct val="0"/>
              </a:spcAft>
              <a:defRPr sz="3200">
                <a:solidFill>
                  <a:schemeClr val="bg1"/>
                </a:solidFill>
                <a:latin typeface="Arial" charset="0"/>
                <a:ea typeface="ＭＳ Ｐゴシック" charset="0"/>
              </a:defRPr>
            </a:lvl2pPr>
            <a:lvl3pPr algn="l" rtl="0" eaLnBrk="0" fontAlgn="base" hangingPunct="0">
              <a:spcBef>
                <a:spcPct val="0"/>
              </a:spcBef>
              <a:spcAft>
                <a:spcPct val="0"/>
              </a:spcAft>
              <a:defRPr sz="3200">
                <a:solidFill>
                  <a:schemeClr val="bg1"/>
                </a:solidFill>
                <a:latin typeface="Arial" charset="0"/>
                <a:ea typeface="ＭＳ Ｐゴシック" charset="0"/>
              </a:defRPr>
            </a:lvl3pPr>
            <a:lvl4pPr algn="l" rtl="0" eaLnBrk="0" fontAlgn="base" hangingPunct="0">
              <a:spcBef>
                <a:spcPct val="0"/>
              </a:spcBef>
              <a:spcAft>
                <a:spcPct val="0"/>
              </a:spcAft>
              <a:defRPr sz="3200">
                <a:solidFill>
                  <a:schemeClr val="bg1"/>
                </a:solidFill>
                <a:latin typeface="Arial" charset="0"/>
                <a:ea typeface="ＭＳ Ｐゴシック" charset="0"/>
              </a:defRPr>
            </a:lvl4pPr>
            <a:lvl5pPr algn="l" rtl="0" eaLnBrk="0" fontAlgn="base" hangingPunct="0">
              <a:spcBef>
                <a:spcPct val="0"/>
              </a:spcBef>
              <a:spcAft>
                <a:spcPct val="0"/>
              </a:spcAft>
              <a:defRPr sz="3200">
                <a:solidFill>
                  <a:schemeClr val="bg1"/>
                </a:solidFill>
                <a:latin typeface="Arial" charset="0"/>
                <a:ea typeface="ＭＳ Ｐゴシック" charset="0"/>
              </a:defRPr>
            </a:lvl5pPr>
            <a:lvl6pPr marL="457200" algn="l" rtl="0" fontAlgn="base">
              <a:spcBef>
                <a:spcPct val="0"/>
              </a:spcBef>
              <a:spcAft>
                <a:spcPct val="0"/>
              </a:spcAft>
              <a:defRPr sz="3200">
                <a:solidFill>
                  <a:schemeClr val="bg1"/>
                </a:solidFill>
                <a:latin typeface="Arial" charset="0"/>
              </a:defRPr>
            </a:lvl6pPr>
            <a:lvl7pPr marL="914400" algn="l" rtl="0" fontAlgn="base">
              <a:spcBef>
                <a:spcPct val="0"/>
              </a:spcBef>
              <a:spcAft>
                <a:spcPct val="0"/>
              </a:spcAft>
              <a:defRPr sz="3200">
                <a:solidFill>
                  <a:schemeClr val="bg1"/>
                </a:solidFill>
                <a:latin typeface="Arial" charset="0"/>
              </a:defRPr>
            </a:lvl7pPr>
            <a:lvl8pPr marL="1371600" algn="l" rtl="0" fontAlgn="base">
              <a:spcBef>
                <a:spcPct val="0"/>
              </a:spcBef>
              <a:spcAft>
                <a:spcPct val="0"/>
              </a:spcAft>
              <a:defRPr sz="3200">
                <a:solidFill>
                  <a:schemeClr val="bg1"/>
                </a:solidFill>
                <a:latin typeface="Arial" charset="0"/>
              </a:defRPr>
            </a:lvl8pPr>
            <a:lvl9pPr marL="1828800" algn="l" rtl="0" fontAlgn="base">
              <a:spcBef>
                <a:spcPct val="0"/>
              </a:spcBef>
              <a:spcAft>
                <a:spcPct val="0"/>
              </a:spcAft>
              <a:defRPr sz="3200">
                <a:solidFill>
                  <a:schemeClr val="bg1"/>
                </a:solidFill>
                <a:latin typeface="Arial" charset="0"/>
              </a:defRPr>
            </a:lvl9pPr>
          </a:lstStyle>
          <a:p>
            <a:pPr algn="ctr" eaLnBrk="1" hangingPunct="1">
              <a:defRPr/>
            </a:pPr>
            <a:r>
              <a:rPr lang="en-GB" sz="2100" dirty="0">
                <a:solidFill>
                  <a:srgbClr val="FCF933"/>
                </a:solidFill>
                <a:effectLst>
                  <a:outerShdw blurRad="50800" dist="38100" dir="2700000">
                    <a:srgbClr val="000000"/>
                  </a:outerShdw>
                </a:effectLst>
                <a:ea typeface="ＭＳ Ｐゴシック" pitchFamily="-111" charset="-128"/>
                <a:cs typeface="ＭＳ Ｐゴシック" pitchFamily="-111" charset="-128"/>
              </a:rPr>
              <a:t>260 GB/s</a:t>
            </a:r>
            <a:endParaRPr lang="en-GB" sz="1800" dirty="0">
              <a:effectLst>
                <a:outerShdw blurRad="50800" dist="38100" dir="2700000">
                  <a:srgbClr val="000000"/>
                </a:outerShdw>
              </a:effectLst>
              <a:ea typeface="ＭＳ Ｐゴシック" pitchFamily="-111" charset="-128"/>
              <a:cs typeface="ＭＳ Ｐゴシック" pitchFamily="-111" charset="-128"/>
            </a:endParaRPr>
          </a:p>
        </p:txBody>
      </p:sp>
      <p:cxnSp>
        <p:nvCxnSpPr>
          <p:cNvPr id="6" name="Straight Arrow Connector 5"/>
          <p:cNvCxnSpPr>
            <a:endCxn id="14" idx="1"/>
          </p:cNvCxnSpPr>
          <p:nvPr/>
        </p:nvCxnSpPr>
        <p:spPr>
          <a:xfrm flipV="1">
            <a:off x="1428750" y="2624138"/>
            <a:ext cx="3657600" cy="742950"/>
          </a:xfrm>
          <a:prstGeom prst="straightConnector1">
            <a:avLst/>
          </a:prstGeom>
          <a:ln w="38100">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14" idx="1"/>
          </p:cNvCxnSpPr>
          <p:nvPr/>
        </p:nvCxnSpPr>
        <p:spPr>
          <a:xfrm flipV="1">
            <a:off x="4000500" y="2624138"/>
            <a:ext cx="1085850" cy="57150"/>
          </a:xfrm>
          <a:prstGeom prst="straightConnector1">
            <a:avLst/>
          </a:prstGeom>
          <a:ln w="38100">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endCxn id="14" idx="2"/>
          </p:cNvCxnSpPr>
          <p:nvPr/>
        </p:nvCxnSpPr>
        <p:spPr>
          <a:xfrm flipH="1" flipV="1">
            <a:off x="5199289" y="2738438"/>
            <a:ext cx="458561" cy="628650"/>
          </a:xfrm>
          <a:prstGeom prst="straightConnector1">
            <a:avLst/>
          </a:prstGeom>
          <a:ln w="38100">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14" idx="2"/>
          </p:cNvCxnSpPr>
          <p:nvPr/>
        </p:nvCxnSpPr>
        <p:spPr>
          <a:xfrm flipV="1">
            <a:off x="5086350" y="2738438"/>
            <a:ext cx="112940" cy="171450"/>
          </a:xfrm>
          <a:prstGeom prst="straightConnector1">
            <a:avLst/>
          </a:prstGeom>
          <a:ln w="38100">
            <a:solidFill>
              <a:srgbClr val="FFFF00"/>
            </a:solidFill>
            <a:prstDash val="sysDash"/>
            <a:tailEnd type="arrow"/>
          </a:ln>
        </p:spPr>
        <p:style>
          <a:lnRef idx="2">
            <a:schemeClr val="accent1"/>
          </a:lnRef>
          <a:fillRef idx="0">
            <a:schemeClr val="accent1"/>
          </a:fillRef>
          <a:effectRef idx="1">
            <a:schemeClr val="accent1"/>
          </a:effectRef>
          <a:fontRef idx="minor">
            <a:schemeClr val="tx1"/>
          </a:fontRef>
        </p:style>
      </p:cxnSp>
      <p:pic>
        <p:nvPicPr>
          <p:cNvPr id="14"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86351" y="2509838"/>
            <a:ext cx="225878" cy="228600"/>
          </a:xfrm>
          <a:prstGeom prst="rect">
            <a:avLst/>
          </a:prstGeom>
          <a:noFill/>
          <a:ln w="9525">
            <a:noFill/>
            <a:miter lim="800000"/>
            <a:headEnd/>
            <a:tailEnd/>
          </a:ln>
        </p:spPr>
      </p:pic>
      <p:pic>
        <p:nvPicPr>
          <p:cNvPr id="6151" name="Picture 6150" descr="atlas logo.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3450" y="2852738"/>
            <a:ext cx="314859" cy="377831"/>
          </a:xfrm>
          <a:prstGeom prst="rect">
            <a:avLst/>
          </a:prstGeom>
        </p:spPr>
      </p:pic>
      <p:pic>
        <p:nvPicPr>
          <p:cNvPr id="6152" name="Picture 6151" descr="alice logo.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00700" y="3424238"/>
            <a:ext cx="259890" cy="285750"/>
          </a:xfrm>
          <a:prstGeom prst="rect">
            <a:avLst/>
          </a:prstGeom>
        </p:spPr>
      </p:pic>
      <p:pic>
        <p:nvPicPr>
          <p:cNvPr id="6153" name="Picture 6152" descr="cms logo.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00151" y="3424238"/>
            <a:ext cx="294689" cy="293380"/>
          </a:xfrm>
          <a:prstGeom prst="rect">
            <a:avLst/>
          </a:prstGeom>
        </p:spPr>
      </p:pic>
      <p:pic>
        <p:nvPicPr>
          <p:cNvPr id="6154" name="Picture 6153" descr="lhcb logo.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71901" y="2338388"/>
            <a:ext cx="384548" cy="261549"/>
          </a:xfrm>
          <a:prstGeom prst="rect">
            <a:avLst/>
          </a:prstGeom>
        </p:spPr>
      </p:pic>
      <p:pic>
        <p:nvPicPr>
          <p:cNvPr id="43" name="Picture 10" descr="http://mediaarchive.cern.ch/MediaArchive/Photo/Public/2008/0804041/0804041_23/0804041_23-A5-at-72-dpi.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315075" y="3782369"/>
            <a:ext cx="1609725" cy="1070619"/>
          </a:xfrm>
          <a:prstGeom prst="rect">
            <a:avLst/>
          </a:prstGeom>
          <a:noFill/>
          <a:ln w="9525">
            <a:noFill/>
            <a:miter lim="800000"/>
            <a:headEnd/>
            <a:tailEnd/>
          </a:ln>
        </p:spPr>
      </p:pic>
      <p:pic>
        <p:nvPicPr>
          <p:cNvPr id="2"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73469" y="2565908"/>
            <a:ext cx="1249313" cy="1151710"/>
          </a:xfrm>
          <a:prstGeom prst="rect">
            <a:avLst/>
          </a:prstGeom>
        </p:spPr>
      </p:pic>
    </p:spTree>
    <p:extLst>
      <p:ext uri="{BB962C8B-B14F-4D97-AF65-F5344CB8AC3E}">
        <p14:creationId xmlns:p14="http://schemas.microsoft.com/office/powerpoint/2010/main" val="2760027930"/>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7"/>
          </p:nvPr>
        </p:nvSpPr>
        <p:spPr/>
        <p:txBody>
          <a:bodyPr/>
          <a:lstStyle/>
          <a:p>
            <a:pPr>
              <a:defRPr/>
            </a:pPr>
            <a:r>
              <a:rPr lang="en-US"/>
              <a:t>CERN: Science, Computing and Innovation</a:t>
            </a:r>
            <a:endParaRPr lang="en-GB" dirty="0"/>
          </a:p>
        </p:txBody>
      </p:sp>
      <p:sp>
        <p:nvSpPr>
          <p:cNvPr id="2" name="Title 1"/>
          <p:cNvSpPr>
            <a:spLocks noGrp="1"/>
          </p:cNvSpPr>
          <p:nvPr>
            <p:ph type="title"/>
          </p:nvPr>
        </p:nvSpPr>
        <p:spPr/>
        <p:txBody>
          <a:bodyPr>
            <a:normAutofit fontScale="90000"/>
          </a:bodyPr>
          <a:lstStyle/>
          <a:p>
            <a:r>
              <a:rPr lang="en-US" dirty="0"/>
              <a:t>Worldwide LHC Computing Grid</a:t>
            </a:r>
            <a:endParaRPr lang="en-GB"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047750"/>
            <a:ext cx="5168922" cy="3587355"/>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0" y="819150"/>
            <a:ext cx="3412290" cy="2256603"/>
          </a:xfrm>
          <a:prstGeom prst="rect">
            <a:avLst/>
          </a:prstGeom>
        </p:spPr>
      </p:pic>
      <p:sp>
        <p:nvSpPr>
          <p:cNvPr id="8" name="Rectangle 12"/>
          <p:cNvSpPr>
            <a:spLocks/>
          </p:cNvSpPr>
          <p:nvPr/>
        </p:nvSpPr>
        <p:spPr bwMode="auto">
          <a:xfrm>
            <a:off x="5486401" y="3181350"/>
            <a:ext cx="3412290" cy="1600757"/>
          </a:xfrm>
          <a:prstGeom prst="rect">
            <a:avLst/>
          </a:prstGeom>
          <a:solidFill>
            <a:srgbClr val="262626"/>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63500" tIns="63500" rIns="63500" bIns="635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sz="1100" dirty="0">
                <a:solidFill>
                  <a:srgbClr val="FFFFFF"/>
                </a:solidFill>
                <a:latin typeface="Arial" panose="020B0604020202020204" pitchFamily="34" charset="0"/>
                <a:cs typeface="Arial" panose="020B0604020202020204" pitchFamily="34" charset="0"/>
                <a:sym typeface="Arial Bold" panose="020B0704020202020204" pitchFamily="34" charset="0"/>
              </a:rPr>
              <a:t>Tier-0 (CERN):</a:t>
            </a:r>
            <a:endParaRPr lang="en-US" sz="40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sz="1100" dirty="0">
                <a:solidFill>
                  <a:srgbClr val="FFFF00"/>
                </a:solidFill>
                <a:latin typeface="Arial" panose="020B0604020202020204" pitchFamily="34" charset="0"/>
                <a:cs typeface="Arial" panose="020B0604020202020204" pitchFamily="34" charset="0"/>
                <a:sym typeface="Arial" panose="020B0604020202020204" pitchFamily="34" charset="0"/>
              </a:rPr>
              <a:t>Data recording</a:t>
            </a:r>
            <a:endParaRPr lang="en-US" sz="40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sz="1100" dirty="0">
                <a:solidFill>
                  <a:srgbClr val="FFFF00"/>
                </a:solidFill>
                <a:latin typeface="Arial" panose="020B0604020202020204" pitchFamily="34" charset="0"/>
                <a:cs typeface="Arial" panose="020B0604020202020204" pitchFamily="34" charset="0"/>
                <a:sym typeface="Arial" panose="020B0604020202020204" pitchFamily="34" charset="0"/>
              </a:rPr>
              <a:t>Initial data reconstruction</a:t>
            </a:r>
            <a:endParaRPr lang="en-US" sz="40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sz="1100" dirty="0">
                <a:solidFill>
                  <a:srgbClr val="FFFF00"/>
                </a:solidFill>
                <a:latin typeface="Arial" panose="020B0604020202020204" pitchFamily="34" charset="0"/>
                <a:cs typeface="Arial" panose="020B0604020202020204" pitchFamily="34" charset="0"/>
                <a:sym typeface="Arial" panose="020B0604020202020204" pitchFamily="34" charset="0"/>
              </a:rPr>
              <a:t>Data distribution</a:t>
            </a:r>
            <a:endParaRPr lang="en-US" sz="40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endParaRPr lang="en-US" sz="1100" dirty="0">
              <a:solidFill>
                <a:srgbClr val="FFFF00"/>
              </a:solidFill>
              <a:latin typeface="Arial" panose="020B0604020202020204" pitchFamily="34" charset="0"/>
              <a:cs typeface="Arial" panose="020B0604020202020204" pitchFamily="34" charset="0"/>
              <a:sym typeface="Arial" panose="020B0604020202020204" pitchFamily="34" charset="0"/>
            </a:endParaRPr>
          </a:p>
          <a:p>
            <a:r>
              <a:rPr lang="en-US" sz="1100" dirty="0">
                <a:solidFill>
                  <a:srgbClr val="FFFFFF"/>
                </a:solidFill>
                <a:latin typeface="Arial" panose="020B0604020202020204" pitchFamily="34" charset="0"/>
                <a:cs typeface="Arial" panose="020B0604020202020204" pitchFamily="34" charset="0"/>
                <a:sym typeface="Arial Bold" panose="020B0704020202020204" pitchFamily="34" charset="0"/>
              </a:rPr>
              <a:t>Tier-1 (14 </a:t>
            </a:r>
            <a:r>
              <a:rPr lang="en-US" sz="1100" dirty="0" err="1">
                <a:solidFill>
                  <a:srgbClr val="FFFFFF"/>
                </a:solidFill>
                <a:latin typeface="Arial" panose="020B0604020202020204" pitchFamily="34" charset="0"/>
                <a:cs typeface="Arial" panose="020B0604020202020204" pitchFamily="34" charset="0"/>
                <a:sym typeface="Arial Bold" panose="020B0704020202020204" pitchFamily="34" charset="0"/>
              </a:rPr>
              <a:t>centres</a:t>
            </a:r>
            <a:r>
              <a:rPr lang="en-US" sz="1100" dirty="0">
                <a:solidFill>
                  <a:srgbClr val="FFFFFF"/>
                </a:solidFill>
                <a:latin typeface="Arial" panose="020B0604020202020204" pitchFamily="34" charset="0"/>
                <a:cs typeface="Arial" panose="020B0604020202020204" pitchFamily="34" charset="0"/>
                <a:sym typeface="Arial Bold" panose="020B0704020202020204" pitchFamily="34" charset="0"/>
              </a:rPr>
              <a:t>):</a:t>
            </a:r>
            <a:endParaRPr lang="en-US" sz="40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sz="1100" dirty="0">
                <a:solidFill>
                  <a:srgbClr val="FFFF00"/>
                </a:solidFill>
                <a:latin typeface="Arial" panose="020B0604020202020204" pitchFamily="34" charset="0"/>
                <a:cs typeface="Arial" panose="020B0604020202020204" pitchFamily="34" charset="0"/>
                <a:sym typeface="Arial" panose="020B0604020202020204" pitchFamily="34" charset="0"/>
              </a:rPr>
              <a:t>Permanent storage</a:t>
            </a:r>
            <a:endParaRPr lang="en-US" sz="40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sz="1100" dirty="0">
                <a:solidFill>
                  <a:srgbClr val="FFFF00"/>
                </a:solidFill>
                <a:latin typeface="Arial" panose="020B0604020202020204" pitchFamily="34" charset="0"/>
                <a:cs typeface="Arial" panose="020B0604020202020204" pitchFamily="34" charset="0"/>
                <a:sym typeface="Arial" panose="020B0604020202020204" pitchFamily="34" charset="0"/>
              </a:rPr>
              <a:t>Re-processing</a:t>
            </a:r>
            <a:endParaRPr lang="en-US" sz="40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sz="1100" dirty="0">
                <a:solidFill>
                  <a:srgbClr val="FFFF00"/>
                </a:solidFill>
                <a:latin typeface="Arial" panose="020B0604020202020204" pitchFamily="34" charset="0"/>
                <a:cs typeface="Arial" panose="020B0604020202020204" pitchFamily="34" charset="0"/>
                <a:sym typeface="Arial" panose="020B0604020202020204" pitchFamily="34" charset="0"/>
              </a:rPr>
              <a:t>Analysis</a:t>
            </a:r>
          </a:p>
        </p:txBody>
      </p:sp>
      <p:sp>
        <p:nvSpPr>
          <p:cNvPr id="9" name="Rectangle 13"/>
          <p:cNvSpPr>
            <a:spLocks/>
          </p:cNvSpPr>
          <p:nvPr/>
        </p:nvSpPr>
        <p:spPr bwMode="auto">
          <a:xfrm>
            <a:off x="7292288" y="3181350"/>
            <a:ext cx="1606402" cy="876300"/>
          </a:xfrm>
          <a:prstGeom prst="rect">
            <a:avLst/>
          </a:prstGeom>
          <a:solidFill>
            <a:srgbClr val="262626"/>
          </a:solidFill>
          <a:ln>
            <a:noFill/>
          </a:ln>
          <a:extLs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63500" tIns="63500" rIns="63500" bIns="6350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dirty="0">
                <a:solidFill>
                  <a:srgbClr val="FFFFFF"/>
                </a:solidFill>
                <a:latin typeface="Arial" panose="020B0604020202020204" pitchFamily="34" charset="0"/>
                <a:cs typeface="Arial" panose="020B0604020202020204" pitchFamily="34" charset="0"/>
                <a:sym typeface="Arial Bold" panose="020B0704020202020204" pitchFamily="34" charset="0"/>
              </a:rPr>
              <a:t>Tier-2  (72 Federations, ~149 </a:t>
            </a:r>
            <a:r>
              <a:rPr lang="en-US" dirty="0" err="1">
                <a:solidFill>
                  <a:srgbClr val="FFFFFF"/>
                </a:solidFill>
                <a:latin typeface="Arial" panose="020B0604020202020204" pitchFamily="34" charset="0"/>
                <a:cs typeface="Arial" panose="020B0604020202020204" pitchFamily="34" charset="0"/>
                <a:sym typeface="Arial Bold" panose="020B0704020202020204" pitchFamily="34" charset="0"/>
              </a:rPr>
              <a:t>centres</a:t>
            </a:r>
            <a:r>
              <a:rPr lang="en-US" dirty="0">
                <a:solidFill>
                  <a:srgbClr val="FFFFFF"/>
                </a:solidFill>
                <a:latin typeface="Arial" panose="020B0604020202020204" pitchFamily="34" charset="0"/>
                <a:cs typeface="Arial" panose="020B0604020202020204" pitchFamily="34" charset="0"/>
                <a:sym typeface="Arial Bold" panose="020B0704020202020204" pitchFamily="34" charset="0"/>
              </a:rPr>
              <a:t>):</a:t>
            </a:r>
            <a:endParaRPr lang="en-US" sz="44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sym typeface="Arial" panose="020B0604020202020204" pitchFamily="34" charset="0"/>
              </a:rPr>
              <a:t> Simulation</a:t>
            </a:r>
            <a:endParaRPr lang="en-US" sz="4400" dirty="0">
              <a:latin typeface="Arial" panose="020B0604020202020204" pitchFamily="34" charset="0"/>
              <a:ea typeface="Gill Sans" charset="0"/>
              <a:cs typeface="Arial" panose="020B0604020202020204" pitchFamily="34" charset="0"/>
            </a:endParaRPr>
          </a:p>
          <a:p>
            <a:pPr>
              <a:buClr>
                <a:srgbClr val="FFFF00"/>
              </a:buClr>
              <a:buSzPct val="10000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sym typeface="Arial" panose="020B0604020202020204" pitchFamily="34" charset="0"/>
              </a:rPr>
              <a:t> End-user analysis</a:t>
            </a:r>
          </a:p>
          <a:p>
            <a:pPr>
              <a:buClr>
                <a:srgbClr val="FFFF00"/>
              </a:buClr>
              <a:buSzPct val="100000"/>
              <a:buFont typeface="Arial" panose="020B0604020202020204" pitchFamily="34" charset="0"/>
              <a:buChar char="•"/>
            </a:pPr>
            <a:endParaRPr lang="en-GB" dirty="0">
              <a:solidFill>
                <a:srgbClr val="FFFF00"/>
              </a:solidFill>
              <a:latin typeface="Arial" panose="020B0604020202020204" pitchFamily="34" charset="0"/>
              <a:cs typeface="Arial" panose="020B0604020202020204" pitchFamily="34" charset="0"/>
              <a:sym typeface="Arial" panose="020B0604020202020204" pitchFamily="34" charset="0"/>
            </a:endParaRPr>
          </a:p>
          <a:p>
            <a:pPr>
              <a:buClr>
                <a:srgbClr val="FFFF00"/>
              </a:buClr>
              <a:buSzPct val="100000"/>
              <a:buFont typeface="Arial" panose="020B0604020202020204" pitchFamily="34" charset="0"/>
              <a:buChar char="•"/>
            </a:pPr>
            <a:r>
              <a:rPr lang="en-GB" dirty="0">
                <a:solidFill>
                  <a:srgbClr val="FFFF00"/>
                </a:solidFill>
                <a:latin typeface="Arial" panose="020B0604020202020204" pitchFamily="34" charset="0"/>
                <a:cs typeface="Arial" panose="020B0604020202020204" pitchFamily="34" charset="0"/>
                <a:sym typeface="Arial" panose="020B0604020202020204" pitchFamily="34" charset="0"/>
              </a:rPr>
              <a:t>660,000 cores</a:t>
            </a:r>
          </a:p>
          <a:p>
            <a:pPr>
              <a:buClr>
                <a:srgbClr val="FFFF00"/>
              </a:buClr>
              <a:buSzPct val="100000"/>
              <a:buFont typeface="Arial" panose="020B0604020202020204" pitchFamily="34" charset="0"/>
              <a:buChar char="•"/>
            </a:pPr>
            <a:r>
              <a:rPr lang="en-GB" dirty="0">
                <a:solidFill>
                  <a:srgbClr val="FFFF00"/>
                </a:solidFill>
                <a:latin typeface="Arial" panose="020B0604020202020204" pitchFamily="34" charset="0"/>
                <a:cs typeface="Arial" panose="020B0604020202020204" pitchFamily="34" charset="0"/>
                <a:sym typeface="Arial" panose="020B0604020202020204" pitchFamily="34" charset="0"/>
              </a:rPr>
              <a:t>690 PB</a:t>
            </a:r>
            <a:endParaRPr lang="en-US" dirty="0">
              <a:solidFill>
                <a:srgbClr val="FFFF00"/>
              </a:solidFill>
              <a:latin typeface="Arial" panose="020B0604020202020204" pitchFamily="34" charset="0"/>
              <a:cs typeface="Arial" panose="020B0604020202020204" pitchFamily="34" charset="0"/>
              <a:sym typeface="Arial" panose="020B0604020202020204" pitchFamily="34" charset="0"/>
            </a:endParaRPr>
          </a:p>
        </p:txBody>
      </p:sp>
      <p:pic>
        <p:nvPicPr>
          <p:cNvPr id="11" name="Picture 10" descr="WLCG-TiersJun14_v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819150"/>
            <a:ext cx="2438400" cy="2286000"/>
          </a:xfrm>
          <a:prstGeom prst="rect">
            <a:avLst/>
          </a:prstGeom>
        </p:spPr>
      </p:pic>
    </p:spTree>
    <p:extLst>
      <p:ext uri="{BB962C8B-B14F-4D97-AF65-F5344CB8AC3E}">
        <p14:creationId xmlns:p14="http://schemas.microsoft.com/office/powerpoint/2010/main" val="2162641897"/>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0" dirty="0"/>
              <a:t/>
            </a:r>
            <a:br>
              <a:rPr lang="en-GB" b="0" dirty="0"/>
            </a:br>
            <a:r>
              <a:rPr lang="en-GB" dirty="0"/>
              <a:t>CERN Colliders Programme </a:t>
            </a:r>
          </a:p>
        </p:txBody>
      </p:sp>
      <p:pic>
        <p:nvPicPr>
          <p:cNvPr id="5" name="Picture 4"/>
          <p:cNvPicPr>
            <a:picLocks noChangeAspect="1"/>
          </p:cNvPicPr>
          <p:nvPr/>
        </p:nvPicPr>
        <p:blipFill>
          <a:blip r:embed="rId2"/>
          <a:stretch>
            <a:fillRect/>
          </a:stretch>
        </p:blipFill>
        <p:spPr>
          <a:xfrm>
            <a:off x="228600" y="1200150"/>
            <a:ext cx="6166199" cy="2947336"/>
          </a:xfrm>
          <a:prstGeom prst="rect">
            <a:avLst/>
          </a:prstGeom>
        </p:spPr>
      </p:pic>
      <p:pic>
        <p:nvPicPr>
          <p:cNvPr id="6" name="Picture 5"/>
          <p:cNvPicPr>
            <a:picLocks noChangeAspect="1"/>
          </p:cNvPicPr>
          <p:nvPr/>
        </p:nvPicPr>
        <p:blipFill>
          <a:blip r:embed="rId3"/>
          <a:stretch>
            <a:fillRect/>
          </a:stretch>
        </p:blipFill>
        <p:spPr>
          <a:xfrm>
            <a:off x="6503830" y="1373444"/>
            <a:ext cx="2537140" cy="2651381"/>
          </a:xfrm>
          <a:prstGeom prst="rect">
            <a:avLst/>
          </a:prstGeom>
        </p:spPr>
      </p:pic>
    </p:spTree>
    <p:extLst>
      <p:ext uri="{BB962C8B-B14F-4D97-AF65-F5344CB8AC3E}">
        <p14:creationId xmlns:p14="http://schemas.microsoft.com/office/powerpoint/2010/main" val="320071259"/>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38200" y="666750"/>
            <a:ext cx="7358170" cy="4310284"/>
          </a:xfrm>
          <a:prstGeom prst="rect">
            <a:avLst/>
          </a:prstGeom>
        </p:spPr>
      </p:pic>
      <p:sp>
        <p:nvSpPr>
          <p:cNvPr id="2" name="Title 1"/>
          <p:cNvSpPr>
            <a:spLocks noGrp="1"/>
          </p:cNvSpPr>
          <p:nvPr>
            <p:ph type="title"/>
          </p:nvPr>
        </p:nvSpPr>
        <p:spPr/>
        <p:txBody>
          <a:bodyPr>
            <a:normAutofit fontScale="90000"/>
          </a:bodyPr>
          <a:lstStyle/>
          <a:p>
            <a:r>
              <a:rPr lang="en-US" dirty="0"/>
              <a:t>LHC Schedule</a:t>
            </a:r>
            <a:endParaRPr lang="en-GB" dirty="0"/>
          </a:p>
        </p:txBody>
      </p:sp>
    </p:spTree>
    <p:extLst>
      <p:ext uri="{BB962C8B-B14F-4D97-AF65-F5344CB8AC3E}">
        <p14:creationId xmlns:p14="http://schemas.microsoft.com/office/powerpoint/2010/main" val="311140549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LHC Run3 and Run4</a:t>
            </a:r>
          </a:p>
        </p:txBody>
      </p:sp>
      <p:sp>
        <p:nvSpPr>
          <p:cNvPr id="3" name="Content Placeholder 2"/>
          <p:cNvSpPr>
            <a:spLocks noGrp="1"/>
          </p:cNvSpPr>
          <p:nvPr>
            <p:ph idx="1"/>
          </p:nvPr>
        </p:nvSpPr>
        <p:spPr>
          <a:xfrm>
            <a:off x="561109" y="1788710"/>
            <a:ext cx="2830787" cy="3271663"/>
          </a:xfrm>
        </p:spPr>
        <p:txBody>
          <a:bodyPr>
            <a:normAutofit/>
          </a:bodyPr>
          <a:lstStyle/>
          <a:p>
            <a:pPr marL="36575"/>
            <a:r>
              <a:rPr lang="en-US" sz="1400" dirty="0"/>
              <a:t>Raw data volume for LHC increases exponentially and with it processing and analysis load</a:t>
            </a:r>
          </a:p>
          <a:p>
            <a:pPr marL="36575"/>
            <a:endParaRPr lang="en-US" sz="1400" dirty="0"/>
          </a:p>
          <a:p>
            <a:pPr marL="36575"/>
            <a:r>
              <a:rPr lang="en-US" sz="1400" dirty="0"/>
              <a:t>Technology at ~20%/year will bring x6-10 in 10-11 years</a:t>
            </a:r>
          </a:p>
          <a:p>
            <a:pPr marL="36575"/>
            <a:endParaRPr lang="en-US" sz="1400" dirty="0"/>
          </a:p>
          <a:p>
            <a:pPr marL="36575"/>
            <a:r>
              <a:rPr lang="en-US" sz="1400" dirty="0"/>
              <a:t>Estimates of resource needs at HL-LHC x10 above what is realistic to expect from technology with reasonably constant cost</a:t>
            </a:r>
          </a:p>
          <a:p>
            <a:endParaRPr lang="en-US" sz="1400" dirty="0"/>
          </a:p>
        </p:txBody>
      </p:sp>
      <p:sp>
        <p:nvSpPr>
          <p:cNvPr id="5" name="Text Placeholder 4">
            <a:extLst>
              <a:ext uri="{FF2B5EF4-FFF2-40B4-BE49-F238E27FC236}">
                <a16:creationId xmlns:a16="http://schemas.microsoft.com/office/drawing/2014/main" xmlns="" id="{E001EBFD-A20C-4F77-BD84-1FABBE45E015}"/>
              </a:ext>
            </a:extLst>
          </p:cNvPr>
          <p:cNvSpPr>
            <a:spLocks noGrp="1"/>
          </p:cNvSpPr>
          <p:nvPr>
            <p:ph type="body" sz="quarter" idx="13"/>
          </p:nvPr>
        </p:nvSpPr>
        <p:spPr/>
        <p:txBody>
          <a:bodyPr/>
          <a:lstStyle/>
          <a:p>
            <a:r>
              <a:rPr lang="en-GB" dirty="0"/>
              <a:t>Scale and Challenges</a:t>
            </a:r>
          </a:p>
        </p:txBody>
      </p:sp>
      <p:sp>
        <p:nvSpPr>
          <p:cNvPr id="13" name="Rectangle 12"/>
          <p:cNvSpPr/>
          <p:nvPr/>
        </p:nvSpPr>
        <p:spPr>
          <a:xfrm>
            <a:off x="623207" y="1395344"/>
            <a:ext cx="1676400" cy="171450"/>
          </a:xfrm>
          <a:prstGeom prst="rect">
            <a:avLst/>
          </a:prstGeom>
          <a:solidFill>
            <a:srgbClr val="FF0000"/>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First run</a:t>
            </a:r>
            <a:endParaRPr lang="en-GB" sz="1100" kern="0" dirty="0">
              <a:solidFill>
                <a:srgbClr val="FFFFFF"/>
              </a:solidFill>
              <a:latin typeface="Franklin Gothic Demi"/>
            </a:endParaRPr>
          </a:p>
        </p:txBody>
      </p:sp>
      <p:sp>
        <p:nvSpPr>
          <p:cNvPr id="14" name="Rectangle 13"/>
          <p:cNvSpPr/>
          <p:nvPr/>
        </p:nvSpPr>
        <p:spPr>
          <a:xfrm>
            <a:off x="2299609" y="1395344"/>
            <a:ext cx="645153" cy="171450"/>
          </a:xfrm>
          <a:prstGeom prst="rect">
            <a:avLst/>
          </a:prstGeom>
          <a:solidFill>
            <a:srgbClr val="2D2D8A">
              <a:lumMod val="75000"/>
            </a:srgbClr>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LS1</a:t>
            </a:r>
            <a:endParaRPr lang="en-GB" sz="1100" kern="0" dirty="0">
              <a:solidFill>
                <a:srgbClr val="FFFFFF"/>
              </a:solidFill>
              <a:latin typeface="Franklin Gothic Demi"/>
            </a:endParaRPr>
          </a:p>
        </p:txBody>
      </p:sp>
      <p:sp>
        <p:nvSpPr>
          <p:cNvPr id="15" name="Rectangle 14"/>
          <p:cNvSpPr/>
          <p:nvPr/>
        </p:nvSpPr>
        <p:spPr>
          <a:xfrm>
            <a:off x="2944761" y="1395344"/>
            <a:ext cx="1659043" cy="171450"/>
          </a:xfrm>
          <a:prstGeom prst="rect">
            <a:avLst/>
          </a:prstGeom>
          <a:solidFill>
            <a:srgbClr val="FF0000"/>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Second run</a:t>
            </a:r>
            <a:endParaRPr lang="en-GB" sz="1100" kern="0" dirty="0">
              <a:solidFill>
                <a:srgbClr val="FFFFFF"/>
              </a:solidFill>
              <a:latin typeface="Franklin Gothic Demi"/>
            </a:endParaRPr>
          </a:p>
        </p:txBody>
      </p:sp>
      <p:sp>
        <p:nvSpPr>
          <p:cNvPr id="16" name="Rectangle 15"/>
          <p:cNvSpPr/>
          <p:nvPr/>
        </p:nvSpPr>
        <p:spPr>
          <a:xfrm>
            <a:off x="4622219" y="1395344"/>
            <a:ext cx="976281" cy="171450"/>
          </a:xfrm>
          <a:prstGeom prst="rect">
            <a:avLst/>
          </a:prstGeom>
          <a:solidFill>
            <a:srgbClr val="2D2D8A">
              <a:lumMod val="75000"/>
            </a:srgbClr>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LS2</a:t>
            </a:r>
            <a:endParaRPr lang="en-GB" sz="1100" kern="0" dirty="0">
              <a:solidFill>
                <a:srgbClr val="FFFFFF"/>
              </a:solidFill>
              <a:latin typeface="Franklin Gothic Demi"/>
            </a:endParaRPr>
          </a:p>
        </p:txBody>
      </p:sp>
      <p:sp>
        <p:nvSpPr>
          <p:cNvPr id="17" name="Rectangle 16"/>
          <p:cNvSpPr/>
          <p:nvPr/>
        </p:nvSpPr>
        <p:spPr>
          <a:xfrm>
            <a:off x="5572582" y="1395344"/>
            <a:ext cx="1313228" cy="171450"/>
          </a:xfrm>
          <a:prstGeom prst="rect">
            <a:avLst/>
          </a:prstGeom>
          <a:solidFill>
            <a:srgbClr val="FF0000"/>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Third run</a:t>
            </a:r>
            <a:endParaRPr lang="en-GB" sz="1100" kern="0" dirty="0">
              <a:solidFill>
                <a:srgbClr val="FFFFFF"/>
              </a:solidFill>
              <a:latin typeface="Franklin Gothic Demi"/>
            </a:endParaRPr>
          </a:p>
        </p:txBody>
      </p:sp>
      <p:sp>
        <p:nvSpPr>
          <p:cNvPr id="18" name="Rectangle 17"/>
          <p:cNvSpPr/>
          <p:nvPr/>
        </p:nvSpPr>
        <p:spPr>
          <a:xfrm>
            <a:off x="6917691" y="1390952"/>
            <a:ext cx="829415" cy="180234"/>
          </a:xfrm>
          <a:prstGeom prst="rect">
            <a:avLst/>
          </a:prstGeom>
          <a:solidFill>
            <a:srgbClr val="2D2D8A">
              <a:lumMod val="75000"/>
            </a:srgbClr>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LS3</a:t>
            </a:r>
            <a:endParaRPr lang="en-GB" sz="1100" kern="0" dirty="0">
              <a:solidFill>
                <a:srgbClr val="FFFFFF"/>
              </a:solidFill>
              <a:latin typeface="Franklin Gothic Demi"/>
            </a:endParaRPr>
          </a:p>
        </p:txBody>
      </p:sp>
      <p:sp>
        <p:nvSpPr>
          <p:cNvPr id="19" name="Rectangle 18"/>
          <p:cNvSpPr/>
          <p:nvPr/>
        </p:nvSpPr>
        <p:spPr>
          <a:xfrm>
            <a:off x="7764335" y="1393550"/>
            <a:ext cx="768107" cy="175038"/>
          </a:xfrm>
          <a:prstGeom prst="rect">
            <a:avLst/>
          </a:prstGeom>
          <a:solidFill>
            <a:srgbClr val="FF0000"/>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HL-LHC</a:t>
            </a:r>
            <a:endParaRPr lang="en-GB" sz="1100" kern="0" dirty="0">
              <a:solidFill>
                <a:srgbClr val="FFFFFF"/>
              </a:solidFill>
              <a:latin typeface="Franklin Gothic Demi"/>
            </a:endParaRPr>
          </a:p>
        </p:txBody>
      </p:sp>
      <p:sp>
        <p:nvSpPr>
          <p:cNvPr id="21" name="TextBox 20"/>
          <p:cNvSpPr txBox="1"/>
          <p:nvPr/>
        </p:nvSpPr>
        <p:spPr>
          <a:xfrm>
            <a:off x="7674428" y="1153160"/>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a:t>
            </a:r>
            <a:endParaRPr lang="en-GB" sz="1200" kern="0" dirty="0">
              <a:solidFill>
                <a:sysClr val="windowText" lastClr="000000"/>
              </a:solidFill>
            </a:endParaRPr>
          </a:p>
        </p:txBody>
      </p:sp>
      <p:sp>
        <p:nvSpPr>
          <p:cNvPr id="22" name="Rectangle 21"/>
          <p:cNvSpPr/>
          <p:nvPr/>
        </p:nvSpPr>
        <p:spPr>
          <a:xfrm>
            <a:off x="8532442" y="1395344"/>
            <a:ext cx="590579" cy="171450"/>
          </a:xfrm>
          <a:prstGeom prst="rect">
            <a:avLst/>
          </a:prstGeom>
          <a:solidFill>
            <a:srgbClr val="00B050"/>
          </a:solidFill>
          <a:ln w="25400" cap="flat" cmpd="sng" algn="ctr">
            <a:solidFill>
              <a:srgbClr val="BBE0E3">
                <a:shade val="50000"/>
              </a:srgbClr>
            </a:solidFill>
            <a:prstDash val="solid"/>
          </a:ln>
          <a:effectLst/>
        </p:spPr>
        <p:txBody>
          <a:bodyPr rtlCol="0" anchor="ctr"/>
          <a:lstStyle/>
          <a:p>
            <a:pPr algn="ctr" defTabSz="914378">
              <a:defRPr/>
            </a:pPr>
            <a:r>
              <a:rPr lang="en-US" sz="1100" kern="0" dirty="0">
                <a:solidFill>
                  <a:srgbClr val="FFFFFF"/>
                </a:solidFill>
                <a:latin typeface="Franklin Gothic Demi"/>
              </a:rPr>
              <a:t>FCC?</a:t>
            </a:r>
            <a:endParaRPr lang="en-GB" sz="1100" kern="0" dirty="0">
              <a:solidFill>
                <a:srgbClr val="FFFFFF"/>
              </a:solidFill>
              <a:latin typeface="Franklin Gothic Demi"/>
            </a:endParaRPr>
          </a:p>
        </p:txBody>
      </p:sp>
      <p:sp>
        <p:nvSpPr>
          <p:cNvPr id="23" name="TextBox 22"/>
          <p:cNvSpPr txBox="1"/>
          <p:nvPr/>
        </p:nvSpPr>
        <p:spPr>
          <a:xfrm>
            <a:off x="232096" y="1143609"/>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2009</a:t>
            </a:r>
            <a:endParaRPr lang="en-GB" sz="1200" kern="0" dirty="0">
              <a:solidFill>
                <a:sysClr val="windowText" lastClr="000000"/>
              </a:solidFill>
            </a:endParaRPr>
          </a:p>
        </p:txBody>
      </p:sp>
      <p:sp>
        <p:nvSpPr>
          <p:cNvPr id="24" name="TextBox 23"/>
          <p:cNvSpPr txBox="1"/>
          <p:nvPr/>
        </p:nvSpPr>
        <p:spPr>
          <a:xfrm>
            <a:off x="2045772"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2013</a:t>
            </a:r>
            <a:endParaRPr lang="en-GB" sz="1200" kern="0" dirty="0">
              <a:solidFill>
                <a:sysClr val="windowText" lastClr="000000"/>
              </a:solidFill>
            </a:endParaRPr>
          </a:p>
        </p:txBody>
      </p:sp>
      <p:sp>
        <p:nvSpPr>
          <p:cNvPr id="25" name="TextBox 24"/>
          <p:cNvSpPr txBox="1"/>
          <p:nvPr/>
        </p:nvSpPr>
        <p:spPr>
          <a:xfrm>
            <a:off x="2499191"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2014</a:t>
            </a:r>
            <a:endParaRPr lang="en-GB" sz="1200" kern="0" dirty="0">
              <a:solidFill>
                <a:sysClr val="windowText" lastClr="000000"/>
              </a:solidFill>
            </a:endParaRPr>
          </a:p>
        </p:txBody>
      </p:sp>
      <p:sp>
        <p:nvSpPr>
          <p:cNvPr id="26" name="TextBox 25"/>
          <p:cNvSpPr txBox="1"/>
          <p:nvPr/>
        </p:nvSpPr>
        <p:spPr>
          <a:xfrm>
            <a:off x="2952610"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2015</a:t>
            </a:r>
            <a:endParaRPr lang="en-GB" sz="1200" kern="0" dirty="0">
              <a:solidFill>
                <a:sysClr val="windowText" lastClr="000000"/>
              </a:solidFill>
            </a:endParaRPr>
          </a:p>
        </p:txBody>
      </p:sp>
      <p:sp>
        <p:nvSpPr>
          <p:cNvPr id="28" name="TextBox 27"/>
          <p:cNvSpPr txBox="1"/>
          <p:nvPr/>
        </p:nvSpPr>
        <p:spPr>
          <a:xfrm>
            <a:off x="3807823"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2017</a:t>
            </a:r>
            <a:endParaRPr lang="en-GB" sz="1200" kern="0" dirty="0">
              <a:solidFill>
                <a:sysClr val="windowText" lastClr="000000"/>
              </a:solidFill>
            </a:endParaRPr>
          </a:p>
        </p:txBody>
      </p:sp>
      <p:sp>
        <p:nvSpPr>
          <p:cNvPr id="29" name="TextBox 28"/>
          <p:cNvSpPr txBox="1"/>
          <p:nvPr/>
        </p:nvSpPr>
        <p:spPr>
          <a:xfrm>
            <a:off x="4233803"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2018</a:t>
            </a:r>
            <a:endParaRPr lang="en-GB" sz="1200" kern="0" dirty="0">
              <a:solidFill>
                <a:sysClr val="windowText" lastClr="000000"/>
              </a:solidFill>
            </a:endParaRPr>
          </a:p>
        </p:txBody>
      </p:sp>
      <p:sp>
        <p:nvSpPr>
          <p:cNvPr id="30" name="TextBox 29"/>
          <p:cNvSpPr txBox="1"/>
          <p:nvPr/>
        </p:nvSpPr>
        <p:spPr>
          <a:xfrm>
            <a:off x="1138934"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2011</a:t>
            </a:r>
            <a:endParaRPr lang="en-GB" sz="1200" kern="0" dirty="0">
              <a:solidFill>
                <a:sysClr val="windowText" lastClr="000000"/>
              </a:solidFill>
            </a:endParaRPr>
          </a:p>
        </p:txBody>
      </p:sp>
      <p:sp>
        <p:nvSpPr>
          <p:cNvPr id="31" name="TextBox 30"/>
          <p:cNvSpPr txBox="1"/>
          <p:nvPr/>
        </p:nvSpPr>
        <p:spPr>
          <a:xfrm>
            <a:off x="685515"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2010</a:t>
            </a:r>
            <a:endParaRPr lang="en-GB" sz="1200" kern="0" dirty="0">
              <a:solidFill>
                <a:sysClr val="windowText" lastClr="000000"/>
              </a:solidFill>
            </a:endParaRPr>
          </a:p>
        </p:txBody>
      </p:sp>
      <p:sp>
        <p:nvSpPr>
          <p:cNvPr id="32" name="TextBox 31"/>
          <p:cNvSpPr txBox="1"/>
          <p:nvPr/>
        </p:nvSpPr>
        <p:spPr>
          <a:xfrm>
            <a:off x="1592353"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2012</a:t>
            </a:r>
            <a:endParaRPr lang="en-GB" sz="1200" kern="0" dirty="0">
              <a:solidFill>
                <a:sysClr val="windowText" lastClr="000000"/>
              </a:solidFill>
            </a:endParaRPr>
          </a:p>
        </p:txBody>
      </p:sp>
      <p:sp>
        <p:nvSpPr>
          <p:cNvPr id="33" name="TextBox 32"/>
          <p:cNvSpPr txBox="1"/>
          <p:nvPr/>
        </p:nvSpPr>
        <p:spPr>
          <a:xfrm>
            <a:off x="4684287" y="1138086"/>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2019</a:t>
            </a:r>
            <a:endParaRPr lang="en-GB" sz="1200" kern="0" dirty="0">
              <a:solidFill>
                <a:sysClr val="windowText" lastClr="000000"/>
              </a:solidFill>
            </a:endParaRPr>
          </a:p>
        </p:txBody>
      </p:sp>
      <p:sp>
        <p:nvSpPr>
          <p:cNvPr id="34" name="TextBox 33"/>
          <p:cNvSpPr txBox="1"/>
          <p:nvPr/>
        </p:nvSpPr>
        <p:spPr>
          <a:xfrm>
            <a:off x="6425087"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2023</a:t>
            </a:r>
            <a:endParaRPr lang="en-GB" sz="1200" kern="0" dirty="0">
              <a:solidFill>
                <a:sysClr val="windowText" lastClr="000000"/>
              </a:solidFill>
            </a:endParaRPr>
          </a:p>
        </p:txBody>
      </p:sp>
      <p:sp>
        <p:nvSpPr>
          <p:cNvPr id="35" name="TextBox 34"/>
          <p:cNvSpPr txBox="1"/>
          <p:nvPr/>
        </p:nvSpPr>
        <p:spPr>
          <a:xfrm>
            <a:off x="6837206"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2024</a:t>
            </a:r>
            <a:endParaRPr lang="en-GB" sz="1200" kern="0" dirty="0">
              <a:solidFill>
                <a:sysClr val="windowText" lastClr="000000"/>
              </a:solidFill>
            </a:endParaRPr>
          </a:p>
        </p:txBody>
      </p:sp>
      <p:sp>
        <p:nvSpPr>
          <p:cNvPr id="36" name="TextBox 35"/>
          <p:cNvSpPr txBox="1"/>
          <p:nvPr/>
        </p:nvSpPr>
        <p:spPr>
          <a:xfrm>
            <a:off x="8519509" y="1131802"/>
            <a:ext cx="748393" cy="276999"/>
          </a:xfrm>
          <a:prstGeom prst="rect">
            <a:avLst/>
          </a:prstGeom>
          <a:noFill/>
        </p:spPr>
        <p:txBody>
          <a:bodyPr wrap="square" rtlCol="0">
            <a:spAutoFit/>
          </a:bodyPr>
          <a:lstStyle/>
          <a:p>
            <a:pPr defTabSz="914378">
              <a:defRPr/>
            </a:pPr>
            <a:r>
              <a:rPr lang="en-US" sz="1200" kern="0" dirty="0">
                <a:solidFill>
                  <a:sysClr val="windowText" lastClr="000000"/>
                </a:solidFill>
              </a:rPr>
              <a:t>2030?</a:t>
            </a:r>
            <a:endParaRPr lang="en-GB" sz="1200" kern="0" dirty="0">
              <a:solidFill>
                <a:sysClr val="windowText" lastClr="000000"/>
              </a:solidFill>
            </a:endParaRPr>
          </a:p>
        </p:txBody>
      </p:sp>
      <p:sp>
        <p:nvSpPr>
          <p:cNvPr id="37" name="TextBox 36"/>
          <p:cNvSpPr txBox="1"/>
          <p:nvPr/>
        </p:nvSpPr>
        <p:spPr>
          <a:xfrm>
            <a:off x="5590524"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2021</a:t>
            </a:r>
            <a:endParaRPr lang="en-GB" sz="1200" kern="0" dirty="0">
              <a:solidFill>
                <a:sysClr val="windowText" lastClr="000000"/>
              </a:solidFill>
            </a:endParaRPr>
          </a:p>
        </p:txBody>
      </p:sp>
      <p:sp>
        <p:nvSpPr>
          <p:cNvPr id="38" name="TextBox 37"/>
          <p:cNvSpPr txBox="1"/>
          <p:nvPr/>
        </p:nvSpPr>
        <p:spPr>
          <a:xfrm>
            <a:off x="5137105"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2020</a:t>
            </a:r>
            <a:endParaRPr lang="en-GB" sz="1200" kern="0" dirty="0">
              <a:solidFill>
                <a:sysClr val="windowText" lastClr="000000"/>
              </a:solidFill>
            </a:endParaRPr>
          </a:p>
        </p:txBody>
      </p:sp>
      <p:sp>
        <p:nvSpPr>
          <p:cNvPr id="39" name="TextBox 38"/>
          <p:cNvSpPr txBox="1"/>
          <p:nvPr/>
        </p:nvSpPr>
        <p:spPr>
          <a:xfrm>
            <a:off x="6023293" y="114212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2022</a:t>
            </a:r>
            <a:endParaRPr lang="en-GB" sz="1200" kern="0" dirty="0">
              <a:solidFill>
                <a:sysClr val="windowText" lastClr="000000"/>
              </a:solidFill>
            </a:endParaRPr>
          </a:p>
        </p:txBody>
      </p:sp>
      <p:sp>
        <p:nvSpPr>
          <p:cNvPr id="40" name="TextBox 39"/>
          <p:cNvSpPr txBox="1"/>
          <p:nvPr/>
        </p:nvSpPr>
        <p:spPr>
          <a:xfrm>
            <a:off x="7826828" y="1153934"/>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a:t>
            </a:r>
            <a:endParaRPr lang="en-GB" sz="1200" kern="0" dirty="0">
              <a:solidFill>
                <a:sysClr val="windowText" lastClr="000000"/>
              </a:solidFill>
            </a:endParaRPr>
          </a:p>
        </p:txBody>
      </p:sp>
      <p:pic>
        <p:nvPicPr>
          <p:cNvPr id="42" name="Picture 41"/>
          <p:cNvPicPr>
            <a:picLocks noChangeAspect="1"/>
          </p:cNvPicPr>
          <p:nvPr/>
        </p:nvPicPr>
        <p:blipFill>
          <a:blip r:embed="rId2"/>
          <a:stretch>
            <a:fillRect/>
          </a:stretch>
        </p:blipFill>
        <p:spPr>
          <a:xfrm>
            <a:off x="3601010" y="1649373"/>
            <a:ext cx="3129933" cy="2121001"/>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3"/>
          <a:stretch>
            <a:fillRect/>
          </a:stretch>
        </p:blipFill>
        <p:spPr>
          <a:xfrm>
            <a:off x="7029515" y="1659702"/>
            <a:ext cx="1923316" cy="2121001"/>
          </a:xfrm>
          <a:prstGeom prst="rect">
            <a:avLst/>
          </a:prstGeom>
          <a:ln>
            <a:noFill/>
          </a:ln>
          <a:effectLst>
            <a:outerShdw blurRad="292100" dist="139700" dir="2700000" algn="tl" rotWithShape="0">
              <a:srgbClr val="333333">
                <a:alpha val="65000"/>
              </a:srgbClr>
            </a:outerShdw>
          </a:effectLst>
        </p:spPr>
      </p:pic>
      <p:sp>
        <p:nvSpPr>
          <p:cNvPr id="44" name="TextBox 43"/>
          <p:cNvSpPr txBox="1"/>
          <p:nvPr/>
        </p:nvSpPr>
        <p:spPr>
          <a:xfrm>
            <a:off x="7227081" y="113963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2025</a:t>
            </a:r>
            <a:endParaRPr lang="en-GB" sz="1200" kern="0" dirty="0">
              <a:solidFill>
                <a:sysClr val="windowText" lastClr="000000"/>
              </a:solidFill>
            </a:endParaRPr>
          </a:p>
        </p:txBody>
      </p:sp>
      <p:sp>
        <p:nvSpPr>
          <p:cNvPr id="46" name="TextBox 45"/>
          <p:cNvSpPr txBox="1"/>
          <p:nvPr/>
        </p:nvSpPr>
        <p:spPr>
          <a:xfrm>
            <a:off x="7360692" y="4014947"/>
            <a:ext cx="1287532" cy="415498"/>
          </a:xfrm>
          <a:prstGeom prst="rect">
            <a:avLst/>
          </a:prstGeom>
          <a:noFill/>
          <a:ln>
            <a:solidFill>
              <a:srgbClr val="7030A0"/>
            </a:solidFill>
          </a:ln>
        </p:spPr>
        <p:txBody>
          <a:bodyPr wrap="none" rtlCol="0">
            <a:spAutoFit/>
          </a:bodyPr>
          <a:lstStyle/>
          <a:p>
            <a:r>
              <a:rPr lang="en-US" sz="1100" dirty="0"/>
              <a:t>CPU:</a:t>
            </a:r>
          </a:p>
          <a:p>
            <a:pPr marL="285743" indent="-285743">
              <a:buFont typeface="Arial" charset="0"/>
              <a:buChar char="•"/>
            </a:pPr>
            <a:r>
              <a:rPr lang="en-US" sz="1000" dirty="0"/>
              <a:t>x60 from 2016</a:t>
            </a:r>
          </a:p>
        </p:txBody>
      </p:sp>
      <p:sp>
        <p:nvSpPr>
          <p:cNvPr id="47" name="TextBox 46"/>
          <p:cNvSpPr txBox="1"/>
          <p:nvPr/>
        </p:nvSpPr>
        <p:spPr>
          <a:xfrm>
            <a:off x="3679170" y="3932169"/>
            <a:ext cx="3145413" cy="569387"/>
          </a:xfrm>
          <a:prstGeom prst="rect">
            <a:avLst/>
          </a:prstGeom>
          <a:noFill/>
          <a:ln>
            <a:solidFill>
              <a:srgbClr val="7030A0"/>
            </a:solidFill>
          </a:ln>
        </p:spPr>
        <p:txBody>
          <a:bodyPr wrap="none" rtlCol="0">
            <a:spAutoFit/>
          </a:bodyPr>
          <a:lstStyle/>
          <a:p>
            <a:r>
              <a:rPr lang="en-US" sz="1100" dirty="0"/>
              <a:t>Data:</a:t>
            </a:r>
          </a:p>
          <a:p>
            <a:pPr marL="285743" indent="-285743">
              <a:buFont typeface="Arial" charset="0"/>
              <a:buChar char="•"/>
            </a:pPr>
            <a:r>
              <a:rPr lang="en-US" sz="1000" dirty="0"/>
              <a:t>Raw 2016: 50 PB </a:t>
            </a:r>
            <a:r>
              <a:rPr lang="en-US" sz="1000" dirty="0">
                <a:sym typeface="Wingdings"/>
              </a:rPr>
              <a:t> </a:t>
            </a:r>
            <a:r>
              <a:rPr lang="en-US" sz="1000" dirty="0"/>
              <a:t>2027: 600 PB</a:t>
            </a:r>
          </a:p>
          <a:p>
            <a:pPr marL="285743" indent="-285743">
              <a:buFont typeface="Arial" charset="0"/>
              <a:buChar char="•"/>
            </a:pPr>
            <a:r>
              <a:rPr lang="en-US" sz="1000" dirty="0"/>
              <a:t>Derived (1 copy): 2016: 80 PB </a:t>
            </a:r>
            <a:r>
              <a:rPr lang="en-US" sz="1000" dirty="0">
                <a:sym typeface="Wingdings"/>
              </a:rPr>
              <a:t> </a:t>
            </a:r>
            <a:r>
              <a:rPr lang="en-US" sz="1000" dirty="0"/>
              <a:t>2027: 900 PB</a:t>
            </a:r>
          </a:p>
        </p:txBody>
      </p:sp>
      <p:sp>
        <p:nvSpPr>
          <p:cNvPr id="4" name="TextBox 3"/>
          <p:cNvSpPr txBox="1"/>
          <p:nvPr/>
        </p:nvSpPr>
        <p:spPr>
          <a:xfrm>
            <a:off x="2984274" y="4640219"/>
            <a:ext cx="3572419" cy="338554"/>
          </a:xfrm>
          <a:prstGeom prst="rect">
            <a:avLst/>
          </a:prstGeom>
          <a:solidFill>
            <a:srgbClr val="C00000">
              <a:alpha val="55000"/>
            </a:srgbClr>
          </a:solidFill>
        </p:spPr>
        <p:txBody>
          <a:bodyPr wrap="square" rtlCol="0">
            <a:spAutoFit/>
          </a:bodyPr>
          <a:lstStyle/>
          <a:p>
            <a:pPr marL="0" lvl="2"/>
            <a:r>
              <a:rPr lang="en-US" sz="1600" b="1" dirty="0"/>
              <a:t>Technology revolutions </a:t>
            </a:r>
            <a:r>
              <a:rPr lang="en-US" sz="1600" dirty="0"/>
              <a:t>are needed</a:t>
            </a:r>
          </a:p>
        </p:txBody>
      </p:sp>
      <p:sp>
        <p:nvSpPr>
          <p:cNvPr id="45" name="TextBox 44"/>
          <p:cNvSpPr txBox="1"/>
          <p:nvPr/>
        </p:nvSpPr>
        <p:spPr>
          <a:xfrm>
            <a:off x="3391895" y="1139638"/>
            <a:ext cx="533400" cy="276999"/>
          </a:xfrm>
          <a:prstGeom prst="rect">
            <a:avLst/>
          </a:prstGeom>
          <a:noFill/>
        </p:spPr>
        <p:txBody>
          <a:bodyPr wrap="square" rtlCol="0">
            <a:spAutoFit/>
          </a:bodyPr>
          <a:lstStyle/>
          <a:p>
            <a:pPr defTabSz="914378">
              <a:defRPr/>
            </a:pPr>
            <a:r>
              <a:rPr lang="en-US" sz="1200" kern="0" dirty="0">
                <a:solidFill>
                  <a:sysClr val="windowText" lastClr="000000"/>
                </a:solidFill>
              </a:rPr>
              <a:t>2016</a:t>
            </a:r>
            <a:endParaRPr lang="en-GB" sz="1200" kern="0" dirty="0">
              <a:solidFill>
                <a:sysClr val="windowText" lastClr="000000"/>
              </a:solidFill>
            </a:endParaRPr>
          </a:p>
        </p:txBody>
      </p:sp>
    </p:spTree>
    <p:extLst>
      <p:ext uri="{BB962C8B-B14F-4D97-AF65-F5344CB8AC3E}">
        <p14:creationId xmlns:p14="http://schemas.microsoft.com/office/powerpoint/2010/main" val="1905625506"/>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CERN: Science, Computing and Innovation</a:t>
            </a:r>
            <a:endParaRPr lang="en-GB" dirty="0"/>
          </a:p>
        </p:txBody>
      </p:sp>
      <p:pic>
        <p:nvPicPr>
          <p:cNvPr id="8" name="Picture 10"/>
          <p:cNvPicPr>
            <a:picLocks noChangeAspect="1"/>
          </p:cNvPicPr>
          <p:nvPr/>
        </p:nvPicPr>
        <p:blipFill rotWithShape="1">
          <a:blip r:embed="rId2">
            <a:extLst>
              <a:ext uri="{28A0092B-C50C-407E-A947-70E740481C1C}">
                <a14:useLocalDpi xmlns:a14="http://schemas.microsoft.com/office/drawing/2010/main" val="0"/>
              </a:ext>
            </a:extLst>
          </a:blip>
          <a:srcRect l="2940" r="8891"/>
          <a:stretch/>
        </p:blipFill>
        <p:spPr>
          <a:xfrm>
            <a:off x="0" y="0"/>
            <a:ext cx="9144000" cy="5160763"/>
          </a:xfrm>
          <a:prstGeom prst="rect">
            <a:avLst/>
          </a:prstGeom>
        </p:spPr>
      </p:pic>
      <p:sp>
        <p:nvSpPr>
          <p:cNvPr id="9" name="Rectangle 11"/>
          <p:cNvSpPr/>
          <p:nvPr/>
        </p:nvSpPr>
        <p:spPr>
          <a:xfrm>
            <a:off x="-8000" y="4019550"/>
            <a:ext cx="9155562" cy="609600"/>
          </a:xfrm>
          <a:prstGeom prst="rect">
            <a:avLst/>
          </a:prstGeom>
          <a:solidFill>
            <a:srgbClr val="CC68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Big Data Technology</a:t>
            </a:r>
            <a:endParaRPr lang="en-GB" dirty="0"/>
          </a:p>
        </p:txBody>
      </p:sp>
      <p:sp>
        <p:nvSpPr>
          <p:cNvPr id="10" name="TextBox 12"/>
          <p:cNvSpPr txBox="1"/>
          <p:nvPr/>
        </p:nvSpPr>
        <p:spPr>
          <a:xfrm>
            <a:off x="0" y="4886919"/>
            <a:ext cx="7678405" cy="261610"/>
          </a:xfrm>
          <a:prstGeom prst="rect">
            <a:avLst/>
          </a:prstGeom>
          <a:noFill/>
        </p:spPr>
        <p:txBody>
          <a:bodyPr wrap="square" rtlCol="0">
            <a:spAutoFit/>
          </a:bodyPr>
          <a:lstStyle/>
          <a:p>
            <a:r>
              <a:rPr lang="en-US" sz="1100" dirty="0">
                <a:solidFill>
                  <a:schemeClr val="bg1"/>
                </a:solidFill>
              </a:rPr>
              <a:t>Artisans – </a:t>
            </a:r>
            <a:r>
              <a:rPr lang="en-US" sz="1100" dirty="0" err="1">
                <a:solidFill>
                  <a:schemeClr val="bg1"/>
                </a:solidFill>
              </a:rPr>
              <a:t>Utagawa</a:t>
            </a:r>
            <a:r>
              <a:rPr lang="en-US" sz="1100" dirty="0">
                <a:solidFill>
                  <a:schemeClr val="bg1"/>
                </a:solidFill>
              </a:rPr>
              <a:t> </a:t>
            </a:r>
            <a:r>
              <a:rPr lang="en-US" sz="1100" dirty="0" err="1">
                <a:solidFill>
                  <a:schemeClr val="bg1"/>
                </a:solidFill>
              </a:rPr>
              <a:t>Kunisada</a:t>
            </a:r>
            <a:r>
              <a:rPr lang="en-US" sz="1100" dirty="0">
                <a:solidFill>
                  <a:schemeClr val="bg1"/>
                </a:solidFill>
              </a:rPr>
              <a:t>, 1857 – British Museum -- CC BY-NC-SA 4.0 </a:t>
            </a:r>
          </a:p>
        </p:txBody>
      </p:sp>
      <p:pic>
        <p:nvPicPr>
          <p:cNvPr id="2" name="Picture 7"/>
          <p:cNvPicPr>
            <a:picLocks noChangeAspect="1"/>
          </p:cNvPicPr>
          <p:nvPr/>
        </p:nvPicPr>
        <p:blipFill rotWithShape="1">
          <a:blip r:embed="rId2">
            <a:extLst>
              <a:ext uri="{28A0092B-C50C-407E-A947-70E740481C1C}">
                <a14:useLocalDpi xmlns:a14="http://schemas.microsoft.com/office/drawing/2010/main" val="0"/>
              </a:ext>
            </a:extLst>
          </a:blip>
          <a:srcRect l="2940" r="8891"/>
          <a:stretch/>
        </p:blipFill>
        <p:spPr>
          <a:xfrm>
            <a:off x="0" y="0"/>
            <a:ext cx="9144000" cy="5160763"/>
          </a:xfrm>
          <a:prstGeom prst="rect">
            <a:avLst/>
          </a:prstGeom>
        </p:spPr>
      </p:pic>
      <p:sp>
        <p:nvSpPr>
          <p:cNvPr id="3" name="Rectangle 8"/>
          <p:cNvSpPr/>
          <p:nvPr/>
        </p:nvSpPr>
        <p:spPr>
          <a:xfrm>
            <a:off x="-8000" y="4019550"/>
            <a:ext cx="9155562" cy="609600"/>
          </a:xfrm>
          <a:prstGeom prst="rect">
            <a:avLst/>
          </a:prstGeom>
          <a:solidFill>
            <a:srgbClr val="CC68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CERN openlab</a:t>
            </a:r>
            <a:endParaRPr lang="en-GB" dirty="0"/>
          </a:p>
        </p:txBody>
      </p:sp>
      <p:sp>
        <p:nvSpPr>
          <p:cNvPr id="7" name="TextBox 9"/>
          <p:cNvSpPr txBox="1"/>
          <p:nvPr/>
        </p:nvSpPr>
        <p:spPr>
          <a:xfrm>
            <a:off x="0" y="4886919"/>
            <a:ext cx="7678405" cy="261610"/>
          </a:xfrm>
          <a:prstGeom prst="rect">
            <a:avLst/>
          </a:prstGeom>
          <a:noFill/>
        </p:spPr>
        <p:txBody>
          <a:bodyPr wrap="square" rtlCol="0">
            <a:spAutoFit/>
          </a:bodyPr>
          <a:lstStyle/>
          <a:p>
            <a:r>
              <a:rPr lang="en-US" sz="1100" dirty="0">
                <a:solidFill>
                  <a:schemeClr val="bg1"/>
                </a:solidFill>
              </a:rPr>
              <a:t>Artisans – </a:t>
            </a:r>
            <a:r>
              <a:rPr lang="en-US" sz="1100" dirty="0" err="1">
                <a:solidFill>
                  <a:schemeClr val="bg1"/>
                </a:solidFill>
              </a:rPr>
              <a:t>Utagawa</a:t>
            </a:r>
            <a:r>
              <a:rPr lang="en-US" sz="1100" dirty="0">
                <a:solidFill>
                  <a:schemeClr val="bg1"/>
                </a:solidFill>
              </a:rPr>
              <a:t> </a:t>
            </a:r>
            <a:r>
              <a:rPr lang="en-US" sz="1100" dirty="0" err="1">
                <a:solidFill>
                  <a:schemeClr val="bg1"/>
                </a:solidFill>
              </a:rPr>
              <a:t>Kunisada</a:t>
            </a:r>
            <a:r>
              <a:rPr lang="en-US" sz="1100" dirty="0">
                <a:solidFill>
                  <a:schemeClr val="bg1"/>
                </a:solidFill>
              </a:rPr>
              <a:t>, 1857 – British Museum -- CC BY-NC-SA 4.0 </a:t>
            </a:r>
          </a:p>
        </p:txBody>
      </p:sp>
    </p:spTree>
    <p:extLst>
      <p:ext uri="{BB962C8B-B14F-4D97-AF65-F5344CB8AC3E}">
        <p14:creationId xmlns:p14="http://schemas.microsoft.com/office/powerpoint/2010/main" val="56454648"/>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297924"/>
            <a:ext cx="7886700" cy="468967"/>
          </a:xfrm>
        </p:spPr>
        <p:txBody>
          <a:bodyPr>
            <a:noAutofit/>
          </a:bodyPr>
          <a:lstStyle/>
          <a:p>
            <a:r>
              <a:rPr lang="fr-FR" sz="3000" dirty="0"/>
              <a:t>CERN OPENLAB’S MISSION</a:t>
            </a:r>
          </a:p>
        </p:txBody>
      </p:sp>
      <p:sp>
        <p:nvSpPr>
          <p:cNvPr id="3" name="Espace réservé du contenu 2"/>
          <p:cNvSpPr>
            <a:spLocks noGrp="1"/>
          </p:cNvSpPr>
          <p:nvPr>
            <p:ph sz="half" idx="1"/>
          </p:nvPr>
        </p:nvSpPr>
        <p:spPr>
          <a:xfrm>
            <a:off x="628650" y="1373192"/>
            <a:ext cx="3859129" cy="3331719"/>
          </a:xfrm>
        </p:spPr>
        <p:txBody>
          <a:bodyPr>
            <a:normAutofit/>
          </a:bodyPr>
          <a:lstStyle/>
          <a:p>
            <a:pPr>
              <a:spcBef>
                <a:spcPts val="0"/>
              </a:spcBef>
            </a:pPr>
            <a:r>
              <a:rPr lang="fr-FR" sz="1275" dirty="0"/>
              <a:t>•  </a:t>
            </a:r>
            <a:r>
              <a:rPr lang="fr-FR" sz="1275" b="1" dirty="0" err="1"/>
              <a:t>Evaluate</a:t>
            </a:r>
            <a:r>
              <a:rPr lang="fr-FR" sz="1275" dirty="0"/>
              <a:t> state-of-the-art technologies in a</a:t>
            </a:r>
          </a:p>
          <a:p>
            <a:pPr>
              <a:spcBef>
                <a:spcPts val="0"/>
              </a:spcBef>
            </a:pPr>
            <a:r>
              <a:rPr lang="fr-FR" sz="1275" dirty="0"/>
              <a:t>   </a:t>
            </a:r>
            <a:r>
              <a:rPr lang="fr-FR" sz="1275" dirty="0" err="1"/>
              <a:t>challenging</a:t>
            </a:r>
            <a:r>
              <a:rPr lang="fr-FR" sz="1275" dirty="0"/>
              <a:t> </a:t>
            </a:r>
            <a:r>
              <a:rPr lang="fr-FR" sz="1275" dirty="0" err="1"/>
              <a:t>environment</a:t>
            </a:r>
            <a:r>
              <a:rPr lang="fr-FR" sz="1275" dirty="0"/>
              <a:t> and </a:t>
            </a:r>
            <a:r>
              <a:rPr lang="fr-FR" sz="1275" dirty="0" err="1"/>
              <a:t>improve</a:t>
            </a:r>
            <a:r>
              <a:rPr lang="fr-FR" sz="1275" dirty="0"/>
              <a:t> </a:t>
            </a:r>
            <a:r>
              <a:rPr lang="fr-FR" sz="1275" dirty="0" err="1"/>
              <a:t>them</a:t>
            </a:r>
            <a:r>
              <a:rPr lang="fr-FR" sz="1275" dirty="0"/>
              <a:t>.</a:t>
            </a:r>
          </a:p>
          <a:p>
            <a:pPr>
              <a:spcBef>
                <a:spcPts val="0"/>
              </a:spcBef>
            </a:pPr>
            <a:endParaRPr lang="fr-FR" sz="1275" dirty="0"/>
          </a:p>
          <a:p>
            <a:pPr>
              <a:spcBef>
                <a:spcPts val="0"/>
              </a:spcBef>
            </a:pPr>
            <a:r>
              <a:rPr lang="fr-FR" sz="1275" dirty="0"/>
              <a:t>•  </a:t>
            </a:r>
            <a:r>
              <a:rPr lang="fr-FR" sz="1275" b="1" dirty="0"/>
              <a:t>Test</a:t>
            </a:r>
            <a:r>
              <a:rPr lang="fr-FR" sz="1275" dirty="0"/>
              <a:t> in a </a:t>
            </a:r>
            <a:r>
              <a:rPr lang="fr-FR" sz="1275" dirty="0" err="1"/>
              <a:t>research</a:t>
            </a:r>
            <a:r>
              <a:rPr lang="fr-FR" sz="1275" dirty="0"/>
              <a:t> </a:t>
            </a:r>
            <a:r>
              <a:rPr lang="fr-FR" sz="1275" dirty="0" err="1"/>
              <a:t>environment</a:t>
            </a:r>
            <a:r>
              <a:rPr lang="fr-FR" sz="1275" dirty="0"/>
              <a:t> </a:t>
            </a:r>
            <a:r>
              <a:rPr lang="fr-FR" sz="1275" dirty="0" err="1"/>
              <a:t>today</a:t>
            </a:r>
            <a:endParaRPr lang="fr-FR" sz="1275" dirty="0"/>
          </a:p>
          <a:p>
            <a:pPr>
              <a:spcBef>
                <a:spcPts val="0"/>
              </a:spcBef>
            </a:pPr>
            <a:r>
              <a:rPr lang="fr-FR" sz="1275" dirty="0"/>
              <a:t>   technologies </a:t>
            </a:r>
            <a:r>
              <a:rPr lang="fr-FR" sz="1275" dirty="0" err="1"/>
              <a:t>that</a:t>
            </a:r>
            <a:r>
              <a:rPr lang="fr-FR" sz="1275" dirty="0"/>
              <a:t> </a:t>
            </a:r>
            <a:r>
              <a:rPr lang="fr-FR" sz="1275" dirty="0" err="1"/>
              <a:t>will</a:t>
            </a:r>
            <a:r>
              <a:rPr lang="fr-FR" sz="1275" dirty="0"/>
              <a:t> </a:t>
            </a:r>
            <a:r>
              <a:rPr lang="fr-FR" sz="1275" dirty="0" err="1"/>
              <a:t>be</a:t>
            </a:r>
            <a:r>
              <a:rPr lang="fr-FR" sz="1275" dirty="0"/>
              <a:t> </a:t>
            </a:r>
            <a:r>
              <a:rPr lang="fr-FR" sz="1275" dirty="0" err="1"/>
              <a:t>used</a:t>
            </a:r>
            <a:r>
              <a:rPr lang="fr-FR" sz="1275" dirty="0"/>
              <a:t> in </a:t>
            </a:r>
            <a:r>
              <a:rPr lang="fr-FR" sz="1275" dirty="0" err="1"/>
              <a:t>many</a:t>
            </a:r>
            <a:r>
              <a:rPr lang="fr-FR" sz="1275" dirty="0"/>
              <a:t> business</a:t>
            </a:r>
          </a:p>
          <a:p>
            <a:pPr>
              <a:spcBef>
                <a:spcPts val="0"/>
              </a:spcBef>
            </a:pPr>
            <a:r>
              <a:rPr lang="fr-FR" sz="1275" dirty="0"/>
              <a:t>   </a:t>
            </a:r>
            <a:r>
              <a:rPr lang="fr-FR" sz="1275" dirty="0" err="1"/>
              <a:t>sectors</a:t>
            </a:r>
            <a:r>
              <a:rPr lang="fr-FR" sz="1275" dirty="0"/>
              <a:t> </a:t>
            </a:r>
            <a:r>
              <a:rPr lang="fr-FR" sz="1275" dirty="0" err="1"/>
              <a:t>tomorrow</a:t>
            </a:r>
            <a:r>
              <a:rPr lang="fr-FR" sz="1275" dirty="0"/>
              <a:t>.</a:t>
            </a:r>
          </a:p>
          <a:p>
            <a:pPr>
              <a:spcBef>
                <a:spcPts val="0"/>
              </a:spcBef>
            </a:pPr>
            <a:endParaRPr lang="fr-FR" sz="1275" dirty="0"/>
          </a:p>
          <a:p>
            <a:pPr>
              <a:spcBef>
                <a:spcPts val="0"/>
              </a:spcBef>
            </a:pPr>
            <a:r>
              <a:rPr lang="fr-FR" sz="1275" dirty="0"/>
              <a:t>•  </a:t>
            </a:r>
            <a:r>
              <a:rPr lang="fr-FR" sz="1275" b="1" dirty="0"/>
              <a:t>Train</a:t>
            </a:r>
            <a:r>
              <a:rPr lang="fr-FR" sz="1275" dirty="0"/>
              <a:t> the </a:t>
            </a:r>
            <a:r>
              <a:rPr lang="fr-FR" sz="1275" dirty="0" err="1"/>
              <a:t>next</a:t>
            </a:r>
            <a:r>
              <a:rPr lang="fr-FR" sz="1275" dirty="0"/>
              <a:t> </a:t>
            </a:r>
            <a:r>
              <a:rPr lang="fr-FR" sz="1275" dirty="0" err="1"/>
              <a:t>generation</a:t>
            </a:r>
            <a:r>
              <a:rPr lang="fr-FR" sz="1275" dirty="0"/>
              <a:t> of</a:t>
            </a:r>
          </a:p>
          <a:p>
            <a:pPr>
              <a:spcBef>
                <a:spcPts val="0"/>
              </a:spcBef>
            </a:pPr>
            <a:r>
              <a:rPr lang="fr-FR" sz="1275" dirty="0"/>
              <a:t>   </a:t>
            </a:r>
            <a:r>
              <a:rPr lang="fr-FR" sz="1275" dirty="0" err="1"/>
              <a:t>engineers</a:t>
            </a:r>
            <a:r>
              <a:rPr lang="fr-FR" sz="1275" dirty="0"/>
              <a:t>/</a:t>
            </a:r>
            <a:r>
              <a:rPr lang="fr-FR" sz="1275" dirty="0" err="1"/>
              <a:t>researchers</a:t>
            </a:r>
            <a:r>
              <a:rPr lang="fr-FR" sz="1275" dirty="0"/>
              <a:t>.</a:t>
            </a:r>
          </a:p>
          <a:p>
            <a:pPr>
              <a:spcBef>
                <a:spcPts val="0"/>
              </a:spcBef>
            </a:pPr>
            <a:endParaRPr lang="fr-FR" sz="1275" dirty="0"/>
          </a:p>
          <a:p>
            <a:pPr>
              <a:spcBef>
                <a:spcPts val="0"/>
              </a:spcBef>
            </a:pPr>
            <a:r>
              <a:rPr lang="fr-FR" sz="1275" dirty="0"/>
              <a:t>•  </a:t>
            </a:r>
            <a:r>
              <a:rPr lang="fr-FR" sz="1275" b="1" dirty="0" err="1"/>
              <a:t>Promote</a:t>
            </a:r>
            <a:r>
              <a:rPr lang="fr-FR" sz="1275" dirty="0"/>
              <a:t> </a:t>
            </a:r>
            <a:r>
              <a:rPr lang="fr-FR" sz="1275" dirty="0" err="1"/>
              <a:t>education</a:t>
            </a:r>
            <a:r>
              <a:rPr lang="fr-FR" sz="1275" dirty="0"/>
              <a:t> and cultural exchanges.</a:t>
            </a:r>
          </a:p>
          <a:p>
            <a:pPr>
              <a:spcBef>
                <a:spcPts val="0"/>
              </a:spcBef>
            </a:pPr>
            <a:endParaRPr lang="fr-FR" sz="1275" dirty="0"/>
          </a:p>
          <a:p>
            <a:pPr>
              <a:spcBef>
                <a:spcPts val="0"/>
              </a:spcBef>
            </a:pPr>
            <a:r>
              <a:rPr lang="fr-FR" sz="1275" dirty="0"/>
              <a:t>•  </a:t>
            </a:r>
            <a:r>
              <a:rPr lang="fr-FR" sz="1275" b="1" dirty="0" err="1"/>
              <a:t>Communicate</a:t>
            </a:r>
            <a:r>
              <a:rPr lang="fr-FR" sz="1275" dirty="0"/>
              <a:t> </a:t>
            </a:r>
            <a:r>
              <a:rPr lang="fr-FR" sz="1275" dirty="0" err="1"/>
              <a:t>results</a:t>
            </a:r>
            <a:r>
              <a:rPr lang="fr-FR" sz="1275" dirty="0"/>
              <a:t> and </a:t>
            </a:r>
            <a:r>
              <a:rPr lang="fr-FR" sz="1275" dirty="0" err="1"/>
              <a:t>reach</a:t>
            </a:r>
            <a:r>
              <a:rPr lang="fr-FR" sz="1275" dirty="0"/>
              <a:t> new audiences.</a:t>
            </a:r>
          </a:p>
          <a:p>
            <a:pPr>
              <a:spcBef>
                <a:spcPts val="0"/>
              </a:spcBef>
            </a:pPr>
            <a:endParaRPr lang="fr-FR" sz="1275" dirty="0"/>
          </a:p>
          <a:p>
            <a:pPr>
              <a:spcBef>
                <a:spcPts val="0"/>
              </a:spcBef>
            </a:pPr>
            <a:r>
              <a:rPr lang="fr-FR" sz="1275" dirty="0"/>
              <a:t>•  </a:t>
            </a:r>
            <a:r>
              <a:rPr lang="fr-FR" sz="1275" b="1" dirty="0" err="1"/>
              <a:t>Collaborate</a:t>
            </a:r>
            <a:r>
              <a:rPr lang="fr-FR" sz="1275" dirty="0"/>
              <a:t> and exchange </a:t>
            </a:r>
            <a:r>
              <a:rPr lang="fr-FR" sz="1275" dirty="0" err="1"/>
              <a:t>ideas</a:t>
            </a:r>
            <a:r>
              <a:rPr lang="fr-FR" sz="1275" dirty="0"/>
              <a:t> to </a:t>
            </a:r>
            <a:r>
              <a:rPr lang="fr-FR" sz="1275" dirty="0" err="1"/>
              <a:t>create</a:t>
            </a:r>
            <a:endParaRPr lang="fr-FR" sz="1275" dirty="0"/>
          </a:p>
          <a:p>
            <a:pPr>
              <a:spcBef>
                <a:spcPts val="0"/>
              </a:spcBef>
            </a:pPr>
            <a:r>
              <a:rPr lang="fr-FR" sz="1275" dirty="0"/>
              <a:t>   </a:t>
            </a:r>
            <a:r>
              <a:rPr lang="fr-FR" sz="1275" dirty="0" err="1"/>
              <a:t>knowledge</a:t>
            </a:r>
            <a:r>
              <a:rPr lang="fr-FR" sz="1275" dirty="0"/>
              <a:t> and innovation. </a:t>
            </a:r>
          </a:p>
        </p:txBody>
      </p:sp>
      <p:pic>
        <p:nvPicPr>
          <p:cNvPr id="8" name="Imag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6129" y="1491184"/>
            <a:ext cx="3996902" cy="2279483"/>
          </a:xfrm>
          <a:prstGeom prst="rect">
            <a:avLst/>
          </a:prstGeom>
        </p:spPr>
      </p:pic>
      <p:sp>
        <p:nvSpPr>
          <p:cNvPr id="15" name="Footer Placeholder 14"/>
          <p:cNvSpPr>
            <a:spLocks noGrp="1"/>
          </p:cNvSpPr>
          <p:nvPr>
            <p:ph type="ftr" sz="quarter" idx="17"/>
          </p:nvPr>
        </p:nvSpPr>
        <p:spPr/>
        <p:txBody>
          <a:bodyPr/>
          <a:lstStyle/>
          <a:p>
            <a:r>
              <a:rPr lang="en-US"/>
              <a:t>CERN: Science, Computing and Innovation</a:t>
            </a:r>
            <a:endParaRPr lang="en-GB" dirty="0"/>
          </a:p>
        </p:txBody>
      </p:sp>
      <p:sp>
        <p:nvSpPr>
          <p:cNvPr id="9" name="Espace réservé du texte 2"/>
          <p:cNvSpPr>
            <a:spLocks noGrp="1"/>
          </p:cNvSpPr>
          <p:nvPr>
            <p:ph type="body" sz="quarter" idx="13"/>
          </p:nvPr>
        </p:nvSpPr>
        <p:spPr>
          <a:xfrm>
            <a:off x="628650" y="772156"/>
            <a:ext cx="7886700" cy="386852"/>
          </a:xfrm>
        </p:spPr>
        <p:txBody>
          <a:bodyPr>
            <a:normAutofit/>
          </a:bodyPr>
          <a:lstStyle/>
          <a:p>
            <a:r>
              <a:rPr lang="fr-FR" dirty="0"/>
              <a:t>Our </a:t>
            </a:r>
            <a:r>
              <a:rPr lang="fr-FR" dirty="0" err="1"/>
              <a:t>recipe</a:t>
            </a:r>
            <a:r>
              <a:rPr lang="fr-FR" dirty="0"/>
              <a:t> for </a:t>
            </a:r>
            <a:r>
              <a:rPr lang="fr-FR" dirty="0" err="1"/>
              <a:t>success</a:t>
            </a:r>
            <a:endParaRPr lang="fr-FR" dirty="0"/>
          </a:p>
        </p:txBody>
      </p:sp>
    </p:spTree>
    <p:extLst>
      <p:ext uri="{BB962C8B-B14F-4D97-AF65-F5344CB8AC3E}">
        <p14:creationId xmlns:p14="http://schemas.microsoft.com/office/powerpoint/2010/main" val="1222803303"/>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329722"/>
            <a:ext cx="7886700" cy="411956"/>
          </a:xfrm>
        </p:spPr>
        <p:txBody>
          <a:bodyPr>
            <a:noAutofit/>
          </a:bodyPr>
          <a:lstStyle/>
          <a:p>
            <a:r>
              <a:rPr lang="fr-FR" sz="3000" dirty="0"/>
              <a:t>DRIVING INNOVATION SINCE 2001</a:t>
            </a:r>
          </a:p>
        </p:txBody>
      </p:sp>
      <p:sp>
        <p:nvSpPr>
          <p:cNvPr id="13" name="ZoneTexte 12"/>
          <p:cNvSpPr txBox="1"/>
          <p:nvPr/>
        </p:nvSpPr>
        <p:spPr>
          <a:xfrm>
            <a:off x="628650" y="4508127"/>
            <a:ext cx="2447365" cy="219291"/>
          </a:xfrm>
          <a:prstGeom prst="rect">
            <a:avLst/>
          </a:prstGeom>
          <a:noFill/>
        </p:spPr>
        <p:txBody>
          <a:bodyPr wrap="square" rtlCol="0">
            <a:spAutoFit/>
          </a:bodyPr>
          <a:lstStyle/>
          <a:p>
            <a:r>
              <a:rPr lang="fr-FR" sz="825" i="1" dirty="0">
                <a:solidFill>
                  <a:srgbClr val="2A7DBF"/>
                </a:solidFill>
                <a:ea typeface="Arial" charset="0"/>
                <a:cs typeface="Arial" charset="0"/>
              </a:rPr>
              <a:t>CERN </a:t>
            </a:r>
            <a:r>
              <a:rPr lang="fr-FR" sz="825" i="1" dirty="0" err="1">
                <a:solidFill>
                  <a:srgbClr val="2A7DBF"/>
                </a:solidFill>
                <a:ea typeface="Arial" charset="0"/>
                <a:cs typeface="Arial" charset="0"/>
              </a:rPr>
              <a:t>openlab</a:t>
            </a:r>
            <a:r>
              <a:rPr lang="fr-FR" sz="825" i="1" dirty="0">
                <a:solidFill>
                  <a:srgbClr val="2A7DBF"/>
                </a:solidFill>
                <a:ea typeface="Arial" charset="0"/>
                <a:cs typeface="Arial" charset="0"/>
              </a:rPr>
              <a:t> Collaboration </a:t>
            </a:r>
            <a:r>
              <a:rPr lang="fr-FR" sz="825" i="1" dirty="0" err="1">
                <a:solidFill>
                  <a:srgbClr val="2A7DBF"/>
                </a:solidFill>
                <a:ea typeface="Arial" charset="0"/>
                <a:cs typeface="Arial" charset="0"/>
              </a:rPr>
              <a:t>Board</a:t>
            </a:r>
            <a:r>
              <a:rPr lang="fr-FR" sz="825" i="1" dirty="0">
                <a:solidFill>
                  <a:srgbClr val="2A7DBF"/>
                </a:solidFill>
                <a:ea typeface="Arial" charset="0"/>
                <a:cs typeface="Arial" charset="0"/>
              </a:rPr>
              <a:t> 2017</a:t>
            </a:r>
            <a:endParaRPr lang="fr-FR" sz="825" dirty="0">
              <a:solidFill>
                <a:srgbClr val="2A7DBF"/>
              </a:solidFill>
              <a:ea typeface="Arial" charset="0"/>
              <a:cs typeface="Arial" charset="0"/>
            </a:endParaRPr>
          </a:p>
        </p:txBody>
      </p:sp>
      <p:pic>
        <p:nvPicPr>
          <p:cNvPr id="6" name="Espace réservé pour une image  5"/>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l="-31"/>
          <a:stretch/>
        </p:blipFill>
        <p:spPr>
          <a:xfrm>
            <a:off x="627459" y="2750354"/>
            <a:ext cx="3830241" cy="1757772"/>
          </a:xfrm>
        </p:spPr>
      </p:pic>
      <p:pic>
        <p:nvPicPr>
          <p:cNvPr id="14" name="Espace réservé pour une image  13"/>
          <p:cNvPicPr>
            <a:picLocks noGrp="1" noChangeAspect="1"/>
          </p:cNvPicPr>
          <p:nvPr>
            <p:ph type="pic" sz="quarter" idx="17"/>
          </p:nvPr>
        </p:nvPicPr>
        <p:blipFill rotWithShape="1">
          <a:blip r:embed="rId3" cstate="hqprint">
            <a:extLst>
              <a:ext uri="{28A0092B-C50C-407E-A947-70E740481C1C}">
                <a14:useLocalDpi xmlns:a14="http://schemas.microsoft.com/office/drawing/2010/main"/>
              </a:ext>
            </a:extLst>
          </a:blip>
          <a:srcRect r="-62"/>
          <a:stretch/>
        </p:blipFill>
        <p:spPr>
          <a:xfrm>
            <a:off x="4687491" y="2750354"/>
            <a:ext cx="3830241" cy="1757772"/>
          </a:xfrm>
        </p:spPr>
      </p:pic>
      <p:pic>
        <p:nvPicPr>
          <p:cNvPr id="15" name="Imag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5888" y="1453018"/>
            <a:ext cx="6372225" cy="1057275"/>
          </a:xfrm>
          <a:prstGeom prst="rect">
            <a:avLst/>
          </a:prstGeom>
        </p:spPr>
      </p:pic>
      <p:sp>
        <p:nvSpPr>
          <p:cNvPr id="17" name="Footer Placeholder 16"/>
          <p:cNvSpPr>
            <a:spLocks noGrp="1"/>
          </p:cNvSpPr>
          <p:nvPr>
            <p:ph type="ftr" sz="quarter" idx="19"/>
          </p:nvPr>
        </p:nvSpPr>
        <p:spPr/>
        <p:txBody>
          <a:bodyPr/>
          <a:lstStyle/>
          <a:p>
            <a:r>
              <a:rPr lang="en-US"/>
              <a:t>CERN: Science, Computing and Innovation</a:t>
            </a:r>
            <a:endParaRPr lang="en-GB" dirty="0"/>
          </a:p>
        </p:txBody>
      </p:sp>
      <p:sp>
        <p:nvSpPr>
          <p:cNvPr id="16" name="Espace réservé du texte 2"/>
          <p:cNvSpPr>
            <a:spLocks noGrp="1"/>
          </p:cNvSpPr>
          <p:nvPr>
            <p:ph type="body" sz="quarter" idx="13"/>
          </p:nvPr>
        </p:nvSpPr>
        <p:spPr>
          <a:xfrm>
            <a:off x="628650" y="772156"/>
            <a:ext cx="7886700" cy="386852"/>
          </a:xfrm>
        </p:spPr>
        <p:txBody>
          <a:bodyPr>
            <a:normAutofit/>
          </a:bodyPr>
          <a:lstStyle/>
          <a:p>
            <a:r>
              <a:rPr lang="fr-FR" dirty="0" err="1"/>
              <a:t>Entering</a:t>
            </a:r>
            <a:r>
              <a:rPr lang="fr-FR" dirty="0"/>
              <a:t> </a:t>
            </a:r>
            <a:r>
              <a:rPr lang="fr-FR" dirty="0" err="1"/>
              <a:t>our</a:t>
            </a:r>
            <a:r>
              <a:rPr lang="fr-FR" dirty="0"/>
              <a:t> </a:t>
            </a:r>
            <a:r>
              <a:rPr lang="fr-FR" dirty="0" err="1"/>
              <a:t>sixth</a:t>
            </a:r>
            <a:r>
              <a:rPr lang="fr-FR" dirty="0"/>
              <a:t> </a:t>
            </a:r>
            <a:r>
              <a:rPr lang="fr-FR" dirty="0" err="1"/>
              <a:t>three-year</a:t>
            </a:r>
            <a:r>
              <a:rPr lang="fr-FR" dirty="0"/>
              <a:t> phase</a:t>
            </a:r>
          </a:p>
        </p:txBody>
      </p:sp>
    </p:spTree>
    <p:extLst>
      <p:ext uri="{BB962C8B-B14F-4D97-AF65-F5344CB8AC3E}">
        <p14:creationId xmlns:p14="http://schemas.microsoft.com/office/powerpoint/2010/main" val="1619680309"/>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329722"/>
            <a:ext cx="7886700" cy="411956"/>
          </a:xfrm>
        </p:spPr>
        <p:txBody>
          <a:bodyPr>
            <a:noAutofit/>
          </a:bodyPr>
          <a:lstStyle/>
          <a:p>
            <a:r>
              <a:rPr lang="fr-FR" sz="3000" dirty="0"/>
              <a:t>COLLABORATION MEMBERS </a:t>
            </a:r>
          </a:p>
        </p:txBody>
      </p:sp>
      <p:sp>
        <p:nvSpPr>
          <p:cNvPr id="3" name="Espace réservé du texte 2"/>
          <p:cNvSpPr>
            <a:spLocks noGrp="1"/>
          </p:cNvSpPr>
          <p:nvPr>
            <p:ph type="body" sz="quarter" idx="13"/>
          </p:nvPr>
        </p:nvSpPr>
        <p:spPr/>
        <p:txBody>
          <a:bodyPr/>
          <a:lstStyle/>
          <a:p>
            <a:r>
              <a:rPr lang="fr-FR" dirty="0"/>
              <a:t>A public-</a:t>
            </a:r>
            <a:r>
              <a:rPr lang="fr-FR" dirty="0" err="1"/>
              <a:t>private</a:t>
            </a:r>
            <a:r>
              <a:rPr lang="fr-FR" dirty="0"/>
              <a:t> </a:t>
            </a:r>
            <a:r>
              <a:rPr lang="fr-FR" dirty="0" err="1"/>
              <a:t>partnership</a:t>
            </a:r>
            <a:r>
              <a:rPr lang="fr-FR" dirty="0"/>
              <a:t> </a:t>
            </a:r>
            <a:r>
              <a:rPr lang="fr-FR" dirty="0" err="1"/>
              <a:t>between</a:t>
            </a:r>
            <a:r>
              <a:rPr lang="fr-FR" dirty="0"/>
              <a:t> the </a:t>
            </a:r>
            <a:r>
              <a:rPr lang="fr-FR" dirty="0" err="1"/>
              <a:t>research</a:t>
            </a:r>
            <a:r>
              <a:rPr lang="fr-FR" dirty="0"/>
              <a:t> </a:t>
            </a:r>
            <a:r>
              <a:rPr lang="fr-FR" dirty="0" err="1"/>
              <a:t>community</a:t>
            </a:r>
            <a:r>
              <a:rPr lang="fr-FR" dirty="0"/>
              <a:t> and </a:t>
            </a:r>
            <a:r>
              <a:rPr lang="fr-FR" dirty="0" err="1"/>
              <a:t>industry</a:t>
            </a:r>
            <a:endParaRPr lang="fr-FR" dirty="0"/>
          </a:p>
          <a:p>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8274" y="1072072"/>
            <a:ext cx="7187453" cy="3723485"/>
          </a:xfrm>
          <a:prstGeom prst="rect">
            <a:avLst/>
          </a:prstGeom>
        </p:spPr>
      </p:pic>
      <p:sp>
        <p:nvSpPr>
          <p:cNvPr id="12" name="Footer Placeholder 11"/>
          <p:cNvSpPr>
            <a:spLocks noGrp="1"/>
          </p:cNvSpPr>
          <p:nvPr>
            <p:ph type="ftr" sz="quarter" idx="17"/>
          </p:nvPr>
        </p:nvSpPr>
        <p:spPr/>
        <p:txBody>
          <a:bodyPr/>
          <a:lstStyle/>
          <a:p>
            <a:r>
              <a:rPr lang="en-US"/>
              <a:t>CERN: Science, Computing and Innovation</a:t>
            </a:r>
            <a:endParaRPr lang="en-GB" dirty="0"/>
          </a:p>
        </p:txBody>
      </p:sp>
    </p:spTree>
    <p:extLst>
      <p:ext uri="{BB962C8B-B14F-4D97-AF65-F5344CB8AC3E}">
        <p14:creationId xmlns:p14="http://schemas.microsoft.com/office/powerpoint/2010/main" val="836324647"/>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2830"/>
          <a:stretch/>
        </p:blipFill>
        <p:spPr>
          <a:xfrm>
            <a:off x="3561" y="0"/>
            <a:ext cx="9140439" cy="5143500"/>
          </a:xfrm>
          <a:prstGeom prst="rect">
            <a:avLst/>
          </a:prstGeom>
        </p:spPr>
      </p:pic>
      <p:sp>
        <p:nvSpPr>
          <p:cNvPr id="5" name="Rectangle 8"/>
          <p:cNvSpPr/>
          <p:nvPr/>
        </p:nvSpPr>
        <p:spPr>
          <a:xfrm>
            <a:off x="-8000" y="4019550"/>
            <a:ext cx="9155562" cy="60960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CERN and High-Energy-Physics (HEP) Research</a:t>
            </a:r>
            <a:endParaRPr lang="en-GB" dirty="0"/>
          </a:p>
        </p:txBody>
      </p:sp>
      <p:sp>
        <p:nvSpPr>
          <p:cNvPr id="6" name="TextBox 5"/>
          <p:cNvSpPr txBox="1"/>
          <p:nvPr/>
        </p:nvSpPr>
        <p:spPr>
          <a:xfrm>
            <a:off x="0" y="4886919"/>
            <a:ext cx="5791199" cy="261610"/>
          </a:xfrm>
          <a:prstGeom prst="rect">
            <a:avLst/>
          </a:prstGeom>
          <a:noFill/>
        </p:spPr>
        <p:txBody>
          <a:bodyPr wrap="square" rtlCol="0">
            <a:spAutoFit/>
          </a:bodyPr>
          <a:lstStyle/>
          <a:p>
            <a:r>
              <a:rPr lang="en-US" sz="1100" i="1" dirty="0">
                <a:solidFill>
                  <a:schemeClr val="bg1"/>
                </a:solidFill>
              </a:rPr>
              <a:t>Attacking a Castle - </a:t>
            </a:r>
            <a:r>
              <a:rPr lang="en-US" sz="1100" dirty="0" err="1">
                <a:solidFill>
                  <a:schemeClr val="bg1"/>
                </a:solidFill>
              </a:rPr>
              <a:t>Utagawa</a:t>
            </a:r>
            <a:r>
              <a:rPr lang="en-US" sz="1100" dirty="0">
                <a:solidFill>
                  <a:schemeClr val="bg1"/>
                </a:solidFill>
              </a:rPr>
              <a:t> </a:t>
            </a:r>
            <a:r>
              <a:rPr lang="en-US" sz="1100" dirty="0" err="1">
                <a:solidFill>
                  <a:schemeClr val="bg1"/>
                </a:solidFill>
              </a:rPr>
              <a:t>Yoshitora</a:t>
            </a:r>
            <a:r>
              <a:rPr lang="en-US" sz="1100" dirty="0">
                <a:solidFill>
                  <a:schemeClr val="bg1"/>
                </a:solidFill>
              </a:rPr>
              <a:t> (active 1840-1880) c.1864. Oban Triptych.</a:t>
            </a:r>
          </a:p>
        </p:txBody>
      </p:sp>
      <p:sp>
        <p:nvSpPr>
          <p:cNvPr id="3" name="Footer Placeholder 2">
            <a:extLst>
              <a:ext uri="{FF2B5EF4-FFF2-40B4-BE49-F238E27FC236}">
                <a16:creationId xmlns:a16="http://schemas.microsoft.com/office/drawing/2014/main" xmlns="" id="{A8A48C41-33C5-419B-959C-C30B6486BD79}"/>
              </a:ext>
            </a:extLst>
          </p:cNvPr>
          <p:cNvSpPr>
            <a:spLocks noGrp="1"/>
          </p:cNvSpPr>
          <p:nvPr>
            <p:ph type="ftr" sz="quarter" idx="10"/>
          </p:nvPr>
        </p:nvSpPr>
        <p:spPr/>
        <p:txBody>
          <a:bodyPr/>
          <a:lstStyle/>
          <a:p>
            <a:pPr>
              <a:defRPr/>
            </a:pPr>
            <a:r>
              <a:rPr lang="en-US"/>
              <a:t>CERN: Science, Computing and Innovation</a:t>
            </a:r>
            <a:endParaRPr lang="en-GB" dirty="0"/>
          </a:p>
        </p:txBody>
      </p:sp>
    </p:spTree>
    <p:extLst>
      <p:ext uri="{BB962C8B-B14F-4D97-AF65-F5344CB8AC3E}">
        <p14:creationId xmlns:p14="http://schemas.microsoft.com/office/powerpoint/2010/main" val="3969343247"/>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329722"/>
            <a:ext cx="7886700" cy="411956"/>
          </a:xfrm>
        </p:spPr>
        <p:txBody>
          <a:bodyPr>
            <a:noAutofit/>
          </a:bodyPr>
          <a:lstStyle/>
          <a:p>
            <a:r>
              <a:rPr lang="fr-FR" sz="3000" dirty="0"/>
              <a:t>ICT RESEARCH AREAS </a:t>
            </a:r>
          </a:p>
        </p:txBody>
      </p:sp>
      <p:sp>
        <p:nvSpPr>
          <p:cNvPr id="3" name="Espace réservé du texte 2"/>
          <p:cNvSpPr>
            <a:spLocks noGrp="1"/>
          </p:cNvSpPr>
          <p:nvPr>
            <p:ph type="body" sz="quarter" idx="13"/>
          </p:nvPr>
        </p:nvSpPr>
        <p:spPr/>
        <p:txBody>
          <a:bodyPr>
            <a:normAutofit/>
          </a:bodyPr>
          <a:lstStyle/>
          <a:p>
            <a:r>
              <a:rPr lang="fr-FR" dirty="0" err="1"/>
              <a:t>Tackling</a:t>
            </a:r>
            <a:r>
              <a:rPr lang="fr-FR" dirty="0"/>
              <a:t> </a:t>
            </a:r>
            <a:r>
              <a:rPr lang="fr-FR" dirty="0" err="1"/>
              <a:t>tomorrow’s</a:t>
            </a:r>
            <a:r>
              <a:rPr lang="fr-FR" dirty="0"/>
              <a:t> ICT challenges </a:t>
            </a:r>
            <a:r>
              <a:rPr lang="fr-FR" dirty="0" err="1"/>
              <a:t>today</a:t>
            </a:r>
            <a:endParaRPr lang="fr-FR" dirty="0"/>
          </a:p>
          <a:p>
            <a:endParaRPr lang="fr-FR" dirty="0"/>
          </a:p>
        </p:txBody>
      </p:sp>
      <p:pic>
        <p:nvPicPr>
          <p:cNvPr id="7" name="Image 6"/>
          <p:cNvPicPr>
            <a:picLocks noChangeAspect="1"/>
          </p:cNvPicPr>
          <p:nvPr/>
        </p:nvPicPr>
        <p:blipFill rotWithShape="1">
          <a:blip r:embed="rId2" cstate="hqprint">
            <a:extLst>
              <a:ext uri="{28A0092B-C50C-407E-A947-70E740481C1C}">
                <a14:useLocalDpi xmlns:a14="http://schemas.microsoft.com/office/drawing/2010/main"/>
              </a:ext>
            </a:extLst>
          </a:blip>
          <a:srcRect r="52077" b="69368"/>
          <a:stretch/>
        </p:blipFill>
        <p:spPr>
          <a:xfrm>
            <a:off x="666956" y="1465660"/>
            <a:ext cx="625939" cy="643365"/>
          </a:xfrm>
          <a:prstGeom prst="rect">
            <a:avLst/>
          </a:prstGeom>
        </p:spPr>
      </p:pic>
      <p:pic>
        <p:nvPicPr>
          <p:cNvPr id="8" name="Image 7"/>
          <p:cNvPicPr>
            <a:picLocks noChangeAspect="1"/>
          </p:cNvPicPr>
          <p:nvPr/>
        </p:nvPicPr>
        <p:blipFill rotWithShape="1">
          <a:blip r:embed="rId2" cstate="hqprint">
            <a:extLst>
              <a:ext uri="{28A0092B-C50C-407E-A947-70E740481C1C}">
                <a14:useLocalDpi xmlns:a14="http://schemas.microsoft.com/office/drawing/2010/main"/>
              </a:ext>
            </a:extLst>
          </a:blip>
          <a:srcRect t="34914" r="53367" b="34574"/>
          <a:stretch/>
        </p:blipFill>
        <p:spPr>
          <a:xfrm>
            <a:off x="675387" y="2483245"/>
            <a:ext cx="609075" cy="640830"/>
          </a:xfrm>
          <a:prstGeom prst="rect">
            <a:avLst/>
          </a:prstGeom>
        </p:spPr>
      </p:pic>
      <p:pic>
        <p:nvPicPr>
          <p:cNvPr id="9" name="Image 8"/>
          <p:cNvPicPr>
            <a:picLocks noChangeAspect="1"/>
          </p:cNvPicPr>
          <p:nvPr/>
        </p:nvPicPr>
        <p:blipFill rotWithShape="1">
          <a:blip r:embed="rId2" cstate="hqprint">
            <a:extLst>
              <a:ext uri="{28A0092B-C50C-407E-A947-70E740481C1C}">
                <a14:useLocalDpi xmlns:a14="http://schemas.microsoft.com/office/drawing/2010/main"/>
              </a:ext>
            </a:extLst>
          </a:blip>
          <a:srcRect t="71314" r="53723"/>
          <a:stretch/>
        </p:blipFill>
        <p:spPr>
          <a:xfrm>
            <a:off x="675388" y="3530519"/>
            <a:ext cx="604439" cy="602485"/>
          </a:xfrm>
          <a:prstGeom prst="rect">
            <a:avLst/>
          </a:prstGeom>
        </p:spPr>
      </p:pic>
      <p:pic>
        <p:nvPicPr>
          <p:cNvPr id="10" name="Image 9"/>
          <p:cNvPicPr>
            <a:picLocks noChangeAspect="1"/>
          </p:cNvPicPr>
          <p:nvPr/>
        </p:nvPicPr>
        <p:blipFill rotWithShape="1">
          <a:blip r:embed="rId2" cstate="hqprint">
            <a:extLst>
              <a:ext uri="{28A0092B-C50C-407E-A947-70E740481C1C}">
                <a14:useLocalDpi xmlns:a14="http://schemas.microsoft.com/office/drawing/2010/main"/>
              </a:ext>
            </a:extLst>
          </a:blip>
          <a:srcRect l="53805" b="71516"/>
          <a:stretch/>
        </p:blipFill>
        <p:spPr>
          <a:xfrm>
            <a:off x="4255974" y="1467325"/>
            <a:ext cx="629292" cy="598235"/>
          </a:xfrm>
          <a:prstGeom prst="rect">
            <a:avLst/>
          </a:prstGeom>
        </p:spPr>
      </p:pic>
      <p:pic>
        <p:nvPicPr>
          <p:cNvPr id="11" name="Image 10"/>
          <p:cNvPicPr>
            <a:picLocks noChangeAspect="1"/>
          </p:cNvPicPr>
          <p:nvPr/>
        </p:nvPicPr>
        <p:blipFill rotWithShape="1">
          <a:blip r:embed="rId2" cstate="hqprint">
            <a:extLst>
              <a:ext uri="{28A0092B-C50C-407E-A947-70E740481C1C}">
                <a14:useLocalDpi xmlns:a14="http://schemas.microsoft.com/office/drawing/2010/main"/>
              </a:ext>
            </a:extLst>
          </a:blip>
          <a:srcRect l="52945" t="35085" b="35206"/>
          <a:stretch/>
        </p:blipFill>
        <p:spPr>
          <a:xfrm>
            <a:off x="4241520" y="2483245"/>
            <a:ext cx="641017" cy="623966"/>
          </a:xfrm>
          <a:prstGeom prst="rect">
            <a:avLst/>
          </a:prstGeom>
        </p:spPr>
      </p:pic>
      <p:pic>
        <p:nvPicPr>
          <p:cNvPr id="12" name="Image 11"/>
          <p:cNvPicPr>
            <a:picLocks noChangeAspect="1"/>
          </p:cNvPicPr>
          <p:nvPr/>
        </p:nvPicPr>
        <p:blipFill rotWithShape="1">
          <a:blip r:embed="rId2" cstate="hqprint">
            <a:extLst>
              <a:ext uri="{28A0092B-C50C-407E-A947-70E740481C1C}">
                <a14:useLocalDpi xmlns:a14="http://schemas.microsoft.com/office/drawing/2010/main"/>
              </a:ext>
            </a:extLst>
          </a:blip>
          <a:srcRect l="54297" t="71047"/>
          <a:stretch/>
        </p:blipFill>
        <p:spPr>
          <a:xfrm>
            <a:off x="4259188" y="3524897"/>
            <a:ext cx="622589" cy="608107"/>
          </a:xfrm>
          <a:prstGeom prst="rect">
            <a:avLst/>
          </a:prstGeom>
        </p:spPr>
      </p:pic>
      <p:sp>
        <p:nvSpPr>
          <p:cNvPr id="13" name="ZoneTexte 12"/>
          <p:cNvSpPr txBox="1"/>
          <p:nvPr/>
        </p:nvSpPr>
        <p:spPr>
          <a:xfrm>
            <a:off x="1415330" y="1497237"/>
            <a:ext cx="2608289" cy="923330"/>
          </a:xfrm>
          <a:prstGeom prst="rect">
            <a:avLst/>
          </a:prstGeom>
          <a:noFill/>
        </p:spPr>
        <p:txBody>
          <a:bodyPr wrap="square" rtlCol="0">
            <a:spAutoFit/>
          </a:bodyPr>
          <a:lstStyle/>
          <a:p>
            <a:r>
              <a:rPr lang="fr-FR" dirty="0">
                <a:solidFill>
                  <a:srgbClr val="2B7DC0"/>
                </a:solidFill>
                <a:latin typeface="Arial" charset="0"/>
                <a:ea typeface="Arial" charset="0"/>
                <a:cs typeface="Arial" charset="0"/>
              </a:rPr>
              <a:t>Data acquisition and </a:t>
            </a:r>
            <a:r>
              <a:rPr lang="fr-FR" dirty="0" err="1">
                <a:solidFill>
                  <a:srgbClr val="2B7DC0"/>
                </a:solidFill>
                <a:latin typeface="Arial" charset="0"/>
                <a:ea typeface="Arial" charset="0"/>
                <a:cs typeface="Arial" charset="0"/>
              </a:rPr>
              <a:t>filtering</a:t>
            </a:r>
            <a:endParaRPr lang="fr-FR" dirty="0">
              <a:solidFill>
                <a:srgbClr val="2B7DC0"/>
              </a:solidFill>
              <a:latin typeface="Arial" charset="0"/>
              <a:ea typeface="Arial" charset="0"/>
              <a:cs typeface="Arial" charset="0"/>
            </a:endParaRPr>
          </a:p>
          <a:p>
            <a:r>
              <a:rPr lang="fr-FR" b="1" i="1" dirty="0" err="1">
                <a:solidFill>
                  <a:srgbClr val="2B7DC0"/>
                </a:solidFill>
                <a:latin typeface="Arial" charset="0"/>
                <a:ea typeface="Arial" charset="0"/>
                <a:cs typeface="Arial" charset="0"/>
              </a:rPr>
              <a:t>Collecting</a:t>
            </a:r>
            <a:r>
              <a:rPr lang="fr-FR" b="1" i="1" dirty="0">
                <a:solidFill>
                  <a:srgbClr val="2B7DC0"/>
                </a:solidFill>
                <a:latin typeface="Arial" charset="0"/>
                <a:ea typeface="Arial" charset="0"/>
                <a:cs typeface="Arial" charset="0"/>
              </a:rPr>
              <a:t> data</a:t>
            </a:r>
          </a:p>
        </p:txBody>
      </p:sp>
      <p:sp>
        <p:nvSpPr>
          <p:cNvPr id="14" name="ZoneTexte 13"/>
          <p:cNvSpPr txBox="1"/>
          <p:nvPr/>
        </p:nvSpPr>
        <p:spPr>
          <a:xfrm>
            <a:off x="1415330" y="2588534"/>
            <a:ext cx="2608289" cy="923330"/>
          </a:xfrm>
          <a:prstGeom prst="rect">
            <a:avLst/>
          </a:prstGeom>
          <a:noFill/>
        </p:spPr>
        <p:txBody>
          <a:bodyPr wrap="square" rtlCol="0">
            <a:spAutoFit/>
          </a:bodyPr>
          <a:lstStyle/>
          <a:p>
            <a:r>
              <a:rPr lang="fr-FR" dirty="0">
                <a:solidFill>
                  <a:srgbClr val="2B7DC0"/>
                </a:solidFill>
                <a:latin typeface="Arial" charset="0"/>
                <a:ea typeface="Arial" charset="0"/>
                <a:cs typeface="Arial" charset="0"/>
              </a:rPr>
              <a:t>Networks and </a:t>
            </a:r>
            <a:r>
              <a:rPr lang="fr-FR" dirty="0" err="1">
                <a:solidFill>
                  <a:srgbClr val="2B7DC0"/>
                </a:solidFill>
                <a:latin typeface="Arial" charset="0"/>
                <a:ea typeface="Arial" charset="0"/>
                <a:cs typeface="Arial" charset="0"/>
              </a:rPr>
              <a:t>connectivity</a:t>
            </a:r>
            <a:endParaRPr lang="fr-FR" dirty="0">
              <a:solidFill>
                <a:srgbClr val="2B7DC0"/>
              </a:solidFill>
              <a:latin typeface="Arial" charset="0"/>
              <a:ea typeface="Arial" charset="0"/>
              <a:cs typeface="Arial" charset="0"/>
            </a:endParaRPr>
          </a:p>
          <a:p>
            <a:r>
              <a:rPr lang="fr-FR" b="1" i="1" dirty="0" err="1">
                <a:solidFill>
                  <a:srgbClr val="2B7DC0"/>
                </a:solidFill>
                <a:latin typeface="Arial" charset="0"/>
                <a:ea typeface="Arial" charset="0"/>
                <a:cs typeface="Arial" charset="0"/>
              </a:rPr>
              <a:t>Connecting</a:t>
            </a:r>
            <a:r>
              <a:rPr lang="fr-FR" b="1" i="1" dirty="0">
                <a:solidFill>
                  <a:srgbClr val="2B7DC0"/>
                </a:solidFill>
                <a:latin typeface="Arial" charset="0"/>
                <a:ea typeface="Arial" charset="0"/>
                <a:cs typeface="Arial" charset="0"/>
              </a:rPr>
              <a:t> </a:t>
            </a:r>
            <a:r>
              <a:rPr lang="fr-FR" b="1" i="1" dirty="0" err="1">
                <a:solidFill>
                  <a:srgbClr val="2B7DC0"/>
                </a:solidFill>
                <a:latin typeface="Arial" charset="0"/>
                <a:ea typeface="Arial" charset="0"/>
                <a:cs typeface="Arial" charset="0"/>
              </a:rPr>
              <a:t>resources</a:t>
            </a:r>
            <a:endParaRPr lang="fr-FR" b="1" i="1" dirty="0">
              <a:solidFill>
                <a:srgbClr val="2B7DC0"/>
              </a:solidFill>
              <a:latin typeface="Arial" charset="0"/>
              <a:ea typeface="Arial" charset="0"/>
              <a:cs typeface="Arial" charset="0"/>
            </a:endParaRPr>
          </a:p>
        </p:txBody>
      </p:sp>
      <p:sp>
        <p:nvSpPr>
          <p:cNvPr id="15" name="ZoneTexte 14"/>
          <p:cNvSpPr txBox="1"/>
          <p:nvPr/>
        </p:nvSpPr>
        <p:spPr>
          <a:xfrm>
            <a:off x="1415330" y="3593145"/>
            <a:ext cx="2608289" cy="1200329"/>
          </a:xfrm>
          <a:prstGeom prst="rect">
            <a:avLst/>
          </a:prstGeom>
          <a:noFill/>
        </p:spPr>
        <p:txBody>
          <a:bodyPr wrap="square" rtlCol="0">
            <a:spAutoFit/>
          </a:bodyPr>
          <a:lstStyle/>
          <a:p>
            <a:r>
              <a:rPr lang="fr-FR" dirty="0">
                <a:solidFill>
                  <a:srgbClr val="2B7DC0"/>
                </a:solidFill>
                <a:latin typeface="Arial" charset="0"/>
                <a:ea typeface="Arial" charset="0"/>
                <a:cs typeface="Arial" charset="0"/>
              </a:rPr>
              <a:t>Data </a:t>
            </a:r>
            <a:r>
              <a:rPr lang="fr-FR" dirty="0" err="1">
                <a:solidFill>
                  <a:srgbClr val="2B7DC0"/>
                </a:solidFill>
                <a:latin typeface="Arial" charset="0"/>
                <a:ea typeface="Arial" charset="0"/>
                <a:cs typeface="Arial" charset="0"/>
              </a:rPr>
              <a:t>storage</a:t>
            </a:r>
            <a:r>
              <a:rPr lang="fr-FR" dirty="0">
                <a:solidFill>
                  <a:srgbClr val="2B7DC0"/>
                </a:solidFill>
                <a:latin typeface="Arial" charset="0"/>
                <a:ea typeface="Arial" charset="0"/>
                <a:cs typeface="Arial" charset="0"/>
              </a:rPr>
              <a:t> architectures</a:t>
            </a:r>
          </a:p>
          <a:p>
            <a:r>
              <a:rPr lang="fr-FR" b="1" i="1" dirty="0" err="1">
                <a:solidFill>
                  <a:srgbClr val="2B7DC0"/>
                </a:solidFill>
                <a:latin typeface="Arial" charset="0"/>
                <a:ea typeface="Arial" charset="0"/>
                <a:cs typeface="Arial" charset="0"/>
              </a:rPr>
              <a:t>Storing</a:t>
            </a:r>
            <a:r>
              <a:rPr lang="fr-FR" b="1" i="1" dirty="0">
                <a:solidFill>
                  <a:srgbClr val="2B7DC0"/>
                </a:solidFill>
                <a:latin typeface="Arial" charset="0"/>
                <a:ea typeface="Arial" charset="0"/>
                <a:cs typeface="Arial" charset="0"/>
              </a:rPr>
              <a:t> and </a:t>
            </a:r>
            <a:r>
              <a:rPr lang="fr-FR" b="1" i="1" dirty="0" err="1">
                <a:solidFill>
                  <a:srgbClr val="2B7DC0"/>
                </a:solidFill>
                <a:latin typeface="Arial" charset="0"/>
                <a:ea typeface="Arial" charset="0"/>
                <a:cs typeface="Arial" charset="0"/>
              </a:rPr>
              <a:t>serving</a:t>
            </a:r>
            <a:r>
              <a:rPr lang="fr-FR" b="1" i="1" dirty="0">
                <a:solidFill>
                  <a:srgbClr val="2B7DC0"/>
                </a:solidFill>
                <a:latin typeface="Arial" charset="0"/>
                <a:ea typeface="Arial" charset="0"/>
                <a:cs typeface="Arial" charset="0"/>
              </a:rPr>
              <a:t> data</a:t>
            </a:r>
          </a:p>
        </p:txBody>
      </p:sp>
      <p:sp>
        <p:nvSpPr>
          <p:cNvPr id="16" name="ZoneTexte 15"/>
          <p:cNvSpPr txBox="1"/>
          <p:nvPr/>
        </p:nvSpPr>
        <p:spPr>
          <a:xfrm>
            <a:off x="5059403" y="1497237"/>
            <a:ext cx="3785132" cy="1200329"/>
          </a:xfrm>
          <a:prstGeom prst="rect">
            <a:avLst/>
          </a:prstGeom>
          <a:noFill/>
        </p:spPr>
        <p:txBody>
          <a:bodyPr wrap="square" rtlCol="0">
            <a:spAutoFit/>
          </a:bodyPr>
          <a:lstStyle/>
          <a:p>
            <a:r>
              <a:rPr lang="fr-FR" dirty="0" err="1">
                <a:solidFill>
                  <a:srgbClr val="2B7DC0"/>
                </a:solidFill>
                <a:latin typeface="Arial" charset="0"/>
                <a:ea typeface="Arial" charset="0"/>
                <a:cs typeface="Arial" charset="0"/>
              </a:rPr>
              <a:t>Compute</a:t>
            </a:r>
            <a:r>
              <a:rPr lang="fr-FR" dirty="0">
                <a:solidFill>
                  <a:srgbClr val="2B7DC0"/>
                </a:solidFill>
                <a:latin typeface="Arial" charset="0"/>
                <a:ea typeface="Arial" charset="0"/>
                <a:cs typeface="Arial" charset="0"/>
              </a:rPr>
              <a:t> management and </a:t>
            </a:r>
            <a:r>
              <a:rPr lang="fr-FR" dirty="0" err="1">
                <a:solidFill>
                  <a:srgbClr val="2B7DC0"/>
                </a:solidFill>
                <a:latin typeface="Arial" charset="0"/>
                <a:ea typeface="Arial" charset="0"/>
                <a:cs typeface="Arial" charset="0"/>
              </a:rPr>
              <a:t>provisioning</a:t>
            </a:r>
            <a:r>
              <a:rPr lang="fr-FR" dirty="0">
                <a:solidFill>
                  <a:srgbClr val="2B7DC0"/>
                </a:solidFill>
                <a:latin typeface="Arial" charset="0"/>
                <a:ea typeface="Arial" charset="0"/>
                <a:cs typeface="Arial" charset="0"/>
              </a:rPr>
              <a:t> (cloud)</a:t>
            </a:r>
          </a:p>
          <a:p>
            <a:r>
              <a:rPr lang="fr-FR" b="1" i="1" dirty="0" err="1">
                <a:solidFill>
                  <a:srgbClr val="2B7DC0"/>
                </a:solidFill>
                <a:latin typeface="Arial" charset="0"/>
                <a:ea typeface="Arial" charset="0"/>
                <a:cs typeface="Arial" charset="0"/>
              </a:rPr>
              <a:t>Managing</a:t>
            </a:r>
            <a:r>
              <a:rPr lang="fr-FR" b="1" i="1" dirty="0">
                <a:solidFill>
                  <a:srgbClr val="2B7DC0"/>
                </a:solidFill>
                <a:latin typeface="Arial" charset="0"/>
                <a:ea typeface="Arial" charset="0"/>
                <a:cs typeface="Arial" charset="0"/>
              </a:rPr>
              <a:t> </a:t>
            </a:r>
            <a:r>
              <a:rPr lang="fr-FR" b="1" i="1" dirty="0" err="1">
                <a:solidFill>
                  <a:srgbClr val="2B7DC0"/>
                </a:solidFill>
                <a:latin typeface="Arial" charset="0"/>
                <a:ea typeface="Arial" charset="0"/>
                <a:cs typeface="Arial" charset="0"/>
              </a:rPr>
              <a:t>resources</a:t>
            </a:r>
            <a:r>
              <a:rPr lang="fr-FR" b="1" i="1" dirty="0">
                <a:solidFill>
                  <a:srgbClr val="2B7DC0"/>
                </a:solidFill>
                <a:latin typeface="Arial" charset="0"/>
                <a:ea typeface="Arial" charset="0"/>
                <a:cs typeface="Arial" charset="0"/>
              </a:rPr>
              <a:t> for </a:t>
            </a:r>
            <a:r>
              <a:rPr lang="fr-FR" b="1" i="1" dirty="0" err="1">
                <a:solidFill>
                  <a:srgbClr val="2B7DC0"/>
                </a:solidFill>
                <a:latin typeface="Arial" charset="0"/>
                <a:ea typeface="Arial" charset="0"/>
                <a:cs typeface="Arial" charset="0"/>
              </a:rPr>
              <a:t>processing</a:t>
            </a:r>
            <a:endParaRPr lang="fr-FR" b="1" i="1" dirty="0">
              <a:solidFill>
                <a:srgbClr val="2B7DC0"/>
              </a:solidFill>
              <a:latin typeface="Arial" charset="0"/>
              <a:ea typeface="Arial" charset="0"/>
              <a:cs typeface="Arial" charset="0"/>
            </a:endParaRPr>
          </a:p>
        </p:txBody>
      </p:sp>
      <p:sp>
        <p:nvSpPr>
          <p:cNvPr id="17" name="ZoneTexte 16"/>
          <p:cNvSpPr txBox="1"/>
          <p:nvPr/>
        </p:nvSpPr>
        <p:spPr>
          <a:xfrm>
            <a:off x="5059403" y="2588533"/>
            <a:ext cx="3785132" cy="1015663"/>
          </a:xfrm>
          <a:prstGeom prst="rect">
            <a:avLst/>
          </a:prstGeom>
          <a:noFill/>
        </p:spPr>
        <p:txBody>
          <a:bodyPr wrap="square" rtlCol="0">
            <a:spAutoFit/>
          </a:bodyPr>
          <a:lstStyle/>
          <a:p>
            <a:r>
              <a:rPr lang="fr-FR" sz="1500" dirty="0" err="1">
                <a:solidFill>
                  <a:srgbClr val="2B7DC0"/>
                </a:solidFill>
              </a:rPr>
              <a:t>Computing</a:t>
            </a:r>
            <a:r>
              <a:rPr lang="fr-FR" sz="1500" dirty="0">
                <a:solidFill>
                  <a:srgbClr val="2B7DC0"/>
                </a:solidFill>
              </a:rPr>
              <a:t> </a:t>
            </a:r>
            <a:r>
              <a:rPr lang="fr-FR" sz="1500" dirty="0" err="1">
                <a:solidFill>
                  <a:srgbClr val="2B7DC0"/>
                </a:solidFill>
              </a:rPr>
              <a:t>platforms</a:t>
            </a:r>
            <a:r>
              <a:rPr lang="fr-FR" sz="1500" dirty="0">
                <a:solidFill>
                  <a:srgbClr val="2B7DC0"/>
                </a:solidFill>
              </a:rPr>
              <a:t>, data </a:t>
            </a:r>
            <a:r>
              <a:rPr lang="fr-FR" sz="1500" dirty="0" err="1">
                <a:solidFill>
                  <a:srgbClr val="2B7DC0"/>
                </a:solidFill>
              </a:rPr>
              <a:t>analysis</a:t>
            </a:r>
            <a:r>
              <a:rPr lang="fr-FR" sz="1500" dirty="0">
                <a:solidFill>
                  <a:srgbClr val="2B7DC0"/>
                </a:solidFill>
              </a:rPr>
              <a:t>, simulation</a:t>
            </a:r>
          </a:p>
          <a:p>
            <a:r>
              <a:rPr lang="fr-FR" sz="1500" b="1" i="1" dirty="0" err="1">
                <a:solidFill>
                  <a:srgbClr val="2B7DC0"/>
                </a:solidFill>
              </a:rPr>
              <a:t>Improving</a:t>
            </a:r>
            <a:r>
              <a:rPr lang="fr-FR" sz="1500" b="1" i="1" dirty="0">
                <a:solidFill>
                  <a:srgbClr val="2B7DC0"/>
                </a:solidFill>
              </a:rPr>
              <a:t> </a:t>
            </a:r>
            <a:r>
              <a:rPr lang="fr-FR" sz="1500" b="1" i="1" dirty="0" err="1">
                <a:solidFill>
                  <a:srgbClr val="2B7DC0"/>
                </a:solidFill>
              </a:rPr>
              <a:t>processing</a:t>
            </a:r>
            <a:r>
              <a:rPr lang="fr-FR" sz="1500" b="1" i="1" dirty="0">
                <a:solidFill>
                  <a:srgbClr val="2B7DC0"/>
                </a:solidFill>
              </a:rPr>
              <a:t> and code </a:t>
            </a:r>
            <a:r>
              <a:rPr lang="fr-FR" sz="1500" b="1" i="1" dirty="0" err="1">
                <a:solidFill>
                  <a:srgbClr val="2B7DC0"/>
                </a:solidFill>
              </a:rPr>
              <a:t>efficiency</a:t>
            </a:r>
            <a:endParaRPr lang="fr-FR" sz="1500" b="1" i="1" dirty="0">
              <a:solidFill>
                <a:srgbClr val="2B7DC0"/>
              </a:solidFill>
              <a:ea typeface="Arial" charset="0"/>
              <a:cs typeface="Arial" charset="0"/>
            </a:endParaRPr>
          </a:p>
        </p:txBody>
      </p:sp>
      <p:sp>
        <p:nvSpPr>
          <p:cNvPr id="18" name="ZoneTexte 17"/>
          <p:cNvSpPr txBox="1"/>
          <p:nvPr/>
        </p:nvSpPr>
        <p:spPr>
          <a:xfrm>
            <a:off x="5059404" y="3593145"/>
            <a:ext cx="3228979" cy="923330"/>
          </a:xfrm>
          <a:prstGeom prst="rect">
            <a:avLst/>
          </a:prstGeom>
          <a:noFill/>
        </p:spPr>
        <p:txBody>
          <a:bodyPr wrap="square" rtlCol="0">
            <a:spAutoFit/>
          </a:bodyPr>
          <a:lstStyle/>
          <a:p>
            <a:r>
              <a:rPr lang="fr-FR" dirty="0">
                <a:solidFill>
                  <a:srgbClr val="2B7DC0"/>
                </a:solidFill>
                <a:latin typeface="Arial" charset="0"/>
                <a:ea typeface="Arial" charset="0"/>
                <a:cs typeface="Arial" charset="0"/>
              </a:rPr>
              <a:t>Data </a:t>
            </a:r>
            <a:r>
              <a:rPr lang="fr-FR" dirty="0" err="1">
                <a:solidFill>
                  <a:srgbClr val="2B7DC0"/>
                </a:solidFill>
                <a:latin typeface="Arial" charset="0"/>
                <a:ea typeface="Arial" charset="0"/>
                <a:cs typeface="Arial" charset="0"/>
              </a:rPr>
              <a:t>analytics</a:t>
            </a:r>
            <a:r>
              <a:rPr lang="fr-FR" dirty="0">
                <a:solidFill>
                  <a:srgbClr val="2B7DC0"/>
                </a:solidFill>
                <a:latin typeface="Arial" charset="0"/>
                <a:ea typeface="Arial" charset="0"/>
                <a:cs typeface="Arial" charset="0"/>
              </a:rPr>
              <a:t> and Machine Learning</a:t>
            </a:r>
          </a:p>
          <a:p>
            <a:r>
              <a:rPr lang="fr-FR" b="1" i="1" dirty="0" err="1">
                <a:solidFill>
                  <a:srgbClr val="2B7DC0"/>
                </a:solidFill>
                <a:latin typeface="Arial" charset="0"/>
                <a:ea typeface="Arial" charset="0"/>
                <a:cs typeface="Arial" charset="0"/>
              </a:rPr>
              <a:t>Extracting</a:t>
            </a:r>
            <a:r>
              <a:rPr lang="fr-FR" b="1" i="1" dirty="0">
                <a:solidFill>
                  <a:srgbClr val="2B7DC0"/>
                </a:solidFill>
                <a:latin typeface="Arial" charset="0"/>
                <a:ea typeface="Arial" charset="0"/>
                <a:cs typeface="Arial" charset="0"/>
              </a:rPr>
              <a:t> information</a:t>
            </a:r>
          </a:p>
        </p:txBody>
      </p:sp>
      <p:sp>
        <p:nvSpPr>
          <p:cNvPr id="22" name="Footer Placeholder 21"/>
          <p:cNvSpPr>
            <a:spLocks noGrp="1"/>
          </p:cNvSpPr>
          <p:nvPr>
            <p:ph type="ftr" sz="quarter" idx="17"/>
          </p:nvPr>
        </p:nvSpPr>
        <p:spPr/>
        <p:txBody>
          <a:bodyPr/>
          <a:lstStyle/>
          <a:p>
            <a:r>
              <a:rPr lang="en-US"/>
              <a:t>CERN: Science, Computing and Innovation</a:t>
            </a:r>
            <a:endParaRPr lang="en-GB" dirty="0"/>
          </a:p>
        </p:txBody>
      </p:sp>
    </p:spTree>
    <p:extLst>
      <p:ext uri="{BB962C8B-B14F-4D97-AF65-F5344CB8AC3E}">
        <p14:creationId xmlns:p14="http://schemas.microsoft.com/office/powerpoint/2010/main" val="1497656894"/>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794A043D-E53D-4B1A-8891-35EFF28A29EA}"/>
              </a:ext>
            </a:extLst>
          </p:cNvPr>
          <p:cNvSpPr>
            <a:spLocks noGrp="1"/>
          </p:cNvSpPr>
          <p:nvPr>
            <p:ph type="title"/>
          </p:nvPr>
        </p:nvSpPr>
        <p:spPr/>
        <p:txBody>
          <a:bodyPr>
            <a:normAutofit fontScale="90000"/>
          </a:bodyPr>
          <a:lstStyle/>
          <a:p>
            <a:r>
              <a:rPr lang="en-US" dirty="0"/>
              <a:t>Data Centre Technologies</a:t>
            </a:r>
            <a:endParaRPr lang="en-GB" dirty="0"/>
          </a:p>
        </p:txBody>
      </p:sp>
      <p:sp>
        <p:nvSpPr>
          <p:cNvPr id="7" name="Content Placeholder 6">
            <a:extLst>
              <a:ext uri="{FF2B5EF4-FFF2-40B4-BE49-F238E27FC236}">
                <a16:creationId xmlns:a16="http://schemas.microsoft.com/office/drawing/2014/main" xmlns="" id="{6DCD33D2-1D20-4311-BC02-E5CA46D33093}"/>
              </a:ext>
            </a:extLst>
          </p:cNvPr>
          <p:cNvSpPr>
            <a:spLocks noGrp="1"/>
          </p:cNvSpPr>
          <p:nvPr>
            <p:ph idx="1"/>
          </p:nvPr>
        </p:nvSpPr>
        <p:spPr/>
        <p:txBody>
          <a:bodyPr/>
          <a:lstStyle/>
          <a:p>
            <a:pPr marL="285750" indent="-285750">
              <a:buFont typeface="Arial" panose="020B0604020202020204" pitchFamily="34" charset="0"/>
              <a:buChar char="•"/>
            </a:pPr>
            <a:r>
              <a:rPr lang="en-US" dirty="0"/>
              <a:t>Increase capacity and resource availability (for the same cost!)</a:t>
            </a:r>
          </a:p>
          <a:p>
            <a:pPr marL="628650" lvl="1" indent="-285750">
              <a:buFont typeface="Arial" panose="020B0604020202020204" pitchFamily="34" charset="0"/>
              <a:buChar char="•"/>
            </a:pPr>
            <a:r>
              <a:rPr lang="en-US" dirty="0"/>
              <a:t>Exploit new trends in resource disaggregation</a:t>
            </a:r>
          </a:p>
          <a:p>
            <a:pPr marL="628650" lvl="1" indent="-285750">
              <a:buFont typeface="Arial" panose="020B0604020202020204" pitchFamily="34" charset="0"/>
              <a:buChar char="•"/>
            </a:pPr>
            <a:r>
              <a:rPr lang="en-US" dirty="0"/>
              <a:t>Optimize usage pattern through analysis of sensor data (end-to-end)</a:t>
            </a:r>
          </a:p>
          <a:p>
            <a:pPr marL="285750" indent="-285750">
              <a:buFont typeface="Arial" panose="020B0604020202020204" pitchFamily="34" charset="0"/>
              <a:buChar char="•"/>
            </a:pPr>
            <a:r>
              <a:rPr lang="en-US" dirty="0"/>
              <a:t>Push virtualization and “containerization”</a:t>
            </a:r>
          </a:p>
          <a:p>
            <a:pPr marL="628650" lvl="1" indent="-285750">
              <a:buFont typeface="Arial" panose="020B0604020202020204" pitchFamily="34" charset="0"/>
              <a:buChar char="•"/>
            </a:pPr>
            <a:r>
              <a:rPr lang="en-US" dirty="0"/>
              <a:t>To automate provisioning and standardization</a:t>
            </a:r>
          </a:p>
          <a:p>
            <a:pPr marL="628650" lvl="1" indent="-285750">
              <a:buFont typeface="Arial" panose="020B0604020202020204" pitchFamily="34" charset="0"/>
              <a:buChar char="•"/>
            </a:pPr>
            <a:r>
              <a:rPr lang="en-US" dirty="0"/>
              <a:t>As much as possible without compromising (too much) performance</a:t>
            </a:r>
          </a:p>
          <a:p>
            <a:pPr marL="285750" indent="-285750">
              <a:buFont typeface="Arial" panose="020B0604020202020204" pitchFamily="34" charset="0"/>
              <a:buChar char="•"/>
            </a:pPr>
            <a:r>
              <a:rPr lang="en-US" dirty="0"/>
              <a:t>Invest in Software Defined Infrastructure (SDI) and Network (SDN)</a:t>
            </a:r>
          </a:p>
          <a:p>
            <a:pPr marL="628650" lvl="1" indent="-285750">
              <a:buFont typeface="Arial" panose="020B0604020202020204" pitchFamily="34" charset="0"/>
              <a:buChar char="•"/>
            </a:pPr>
            <a:r>
              <a:rPr lang="en-US" dirty="0"/>
              <a:t>To optimize resource allocation, network traffic, security</a:t>
            </a:r>
          </a:p>
          <a:p>
            <a:pPr marL="285750" indent="-285750">
              <a:buFont typeface="Arial" panose="020B0604020202020204" pitchFamily="34" charset="0"/>
              <a:buChar char="•"/>
            </a:pPr>
            <a:endParaRPr lang="en-GB" dirty="0"/>
          </a:p>
        </p:txBody>
      </p:sp>
      <p:sp>
        <p:nvSpPr>
          <p:cNvPr id="8" name="Text Placeholder 7">
            <a:extLst>
              <a:ext uri="{FF2B5EF4-FFF2-40B4-BE49-F238E27FC236}">
                <a16:creationId xmlns:a16="http://schemas.microsoft.com/office/drawing/2014/main" xmlns="" id="{5A0CFE3D-D165-41D9-A13B-AD392C156B6B}"/>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2909522"/>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5B1C1A3F-D819-42CA-9A39-3D5A248BAD8A}"/>
              </a:ext>
            </a:extLst>
          </p:cNvPr>
          <p:cNvSpPr>
            <a:spLocks noGrp="1"/>
          </p:cNvSpPr>
          <p:nvPr>
            <p:ph type="title"/>
          </p:nvPr>
        </p:nvSpPr>
        <p:spPr/>
        <p:txBody>
          <a:bodyPr>
            <a:normAutofit fontScale="90000"/>
          </a:bodyPr>
          <a:lstStyle/>
          <a:p>
            <a:r>
              <a:rPr lang="en-US" dirty="0"/>
              <a:t>Infrastructure</a:t>
            </a:r>
            <a:endParaRPr lang="en-GB" dirty="0"/>
          </a:p>
        </p:txBody>
      </p:sp>
      <p:sp>
        <p:nvSpPr>
          <p:cNvPr id="7" name="Content Placeholder 6">
            <a:extLst>
              <a:ext uri="{FF2B5EF4-FFF2-40B4-BE49-F238E27FC236}">
                <a16:creationId xmlns:a16="http://schemas.microsoft.com/office/drawing/2014/main" xmlns="" id="{D809A2BB-4661-417B-86B7-72C735BF9651}"/>
              </a:ext>
            </a:extLst>
          </p:cNvPr>
          <p:cNvSpPr>
            <a:spLocks noGrp="1"/>
          </p:cNvSpPr>
          <p:nvPr>
            <p:ph idx="1"/>
          </p:nvPr>
        </p:nvSpPr>
        <p:spPr/>
        <p:txBody>
          <a:bodyPr/>
          <a:lstStyle/>
          <a:p>
            <a:pPr marL="285750" indent="-285750">
              <a:buFont typeface="Arial" panose="020B0604020202020204" pitchFamily="34" charset="0"/>
              <a:buChar char="•"/>
            </a:pPr>
            <a:r>
              <a:rPr lang="en-US" dirty="0"/>
              <a:t>Storage</a:t>
            </a:r>
          </a:p>
          <a:p>
            <a:pPr marL="628650" lvl="1" indent="-285750">
              <a:buFont typeface="Arial" panose="020B0604020202020204" pitchFamily="34" charset="0"/>
              <a:buChar char="•"/>
            </a:pPr>
            <a:r>
              <a:rPr lang="en-US" dirty="0"/>
              <a:t>Increase capacity for the same or less EUR/MB</a:t>
            </a:r>
          </a:p>
          <a:p>
            <a:pPr marL="628650" lvl="1" indent="-285750">
              <a:buFont typeface="Arial" panose="020B0604020202020204" pitchFamily="34" charset="0"/>
              <a:buChar char="•"/>
            </a:pPr>
            <a:r>
              <a:rPr lang="en-US" dirty="0"/>
              <a:t>Investigate new disk and NVRAM technology (ex. Intel 3D-Xpoint)</a:t>
            </a:r>
          </a:p>
          <a:p>
            <a:pPr marL="628650" lvl="1" indent="-285750">
              <a:buFont typeface="Arial" panose="020B0604020202020204" pitchFamily="34" charset="0"/>
              <a:buChar char="•"/>
            </a:pPr>
            <a:r>
              <a:rPr lang="en-US" dirty="0"/>
              <a:t>Arbitrarily software-configurable </a:t>
            </a:r>
            <a:r>
              <a:rPr lang="en-US" dirty="0" err="1"/>
              <a:t>QoS</a:t>
            </a:r>
            <a:r>
              <a:rPr lang="en-US" dirty="0"/>
              <a:t> for different workloads</a:t>
            </a:r>
          </a:p>
          <a:p>
            <a:pPr marL="285750" indent="-285750">
              <a:buFont typeface="Arial" panose="020B0604020202020204" pitchFamily="34" charset="0"/>
              <a:buChar char="•"/>
            </a:pPr>
            <a:r>
              <a:rPr lang="en-US" dirty="0"/>
              <a:t>Cloud Computing</a:t>
            </a:r>
          </a:p>
          <a:p>
            <a:pPr marL="628650" lvl="1" indent="-285750">
              <a:buFont typeface="Arial" panose="020B0604020202020204" pitchFamily="34" charset="0"/>
              <a:buChar char="•"/>
            </a:pPr>
            <a:r>
              <a:rPr lang="en-US" dirty="0"/>
              <a:t>On-premise virtualization/containers based on OpenStack</a:t>
            </a:r>
          </a:p>
          <a:p>
            <a:pPr marL="628650" lvl="1" indent="-285750">
              <a:buFont typeface="Arial" panose="020B0604020202020204" pitchFamily="34" charset="0"/>
              <a:buChar char="•"/>
            </a:pPr>
            <a:r>
              <a:rPr lang="en-US" dirty="0"/>
              <a:t>Seamless scale-out with public providers without impact on users </a:t>
            </a:r>
          </a:p>
          <a:p>
            <a:pPr marL="285750" indent="-285750">
              <a:buFont typeface="Arial" panose="020B0604020202020204" pitchFamily="34" charset="0"/>
              <a:buChar char="•"/>
            </a:pPr>
            <a:r>
              <a:rPr lang="en-US" dirty="0"/>
              <a:t>Networks</a:t>
            </a:r>
          </a:p>
          <a:p>
            <a:pPr marL="628650" lvl="1" indent="-285750">
              <a:buFont typeface="Arial" panose="020B0604020202020204" pitchFamily="34" charset="0"/>
              <a:buChar char="•"/>
            </a:pPr>
            <a:r>
              <a:rPr lang="en-US" dirty="0"/>
              <a:t>Very-high bandwidth (100s TB/s) transfers from experiments to main DC</a:t>
            </a:r>
          </a:p>
          <a:p>
            <a:pPr marL="628650" lvl="1" indent="-285750">
              <a:buFont typeface="Arial" panose="020B0604020202020204" pitchFamily="34" charset="0"/>
              <a:buChar char="•"/>
            </a:pPr>
            <a:r>
              <a:rPr lang="en-US" dirty="0"/>
              <a:t>Impact of emerging </a:t>
            </a:r>
            <a:r>
              <a:rPr lang="en-US" dirty="0" err="1"/>
              <a:t>IoT</a:t>
            </a:r>
            <a:r>
              <a:rPr lang="en-US" dirty="0"/>
              <a:t> applications, 5G multi-protocol architecture</a:t>
            </a:r>
            <a:endParaRPr lang="en-GB" dirty="0"/>
          </a:p>
        </p:txBody>
      </p:sp>
      <p:sp>
        <p:nvSpPr>
          <p:cNvPr id="8" name="Text Placeholder 7">
            <a:extLst>
              <a:ext uri="{FF2B5EF4-FFF2-40B4-BE49-F238E27FC236}">
                <a16:creationId xmlns:a16="http://schemas.microsoft.com/office/drawing/2014/main" xmlns="" id="{CBBA9819-451C-4938-9F10-306BE21689C8}"/>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802958558"/>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3115E95-B3C0-46BC-BF21-3FC27704B1B7}"/>
              </a:ext>
            </a:extLst>
          </p:cNvPr>
          <p:cNvSpPr>
            <a:spLocks noGrp="1"/>
          </p:cNvSpPr>
          <p:nvPr>
            <p:ph type="title"/>
          </p:nvPr>
        </p:nvSpPr>
        <p:spPr/>
        <p:txBody>
          <a:bodyPr>
            <a:normAutofit fontScale="90000"/>
          </a:bodyPr>
          <a:lstStyle/>
          <a:p>
            <a:r>
              <a:rPr lang="en-US" dirty="0"/>
              <a:t>Computing and Software</a:t>
            </a:r>
            <a:endParaRPr lang="en-GB" dirty="0"/>
          </a:p>
        </p:txBody>
      </p:sp>
      <p:sp>
        <p:nvSpPr>
          <p:cNvPr id="7" name="Content Placeholder 6">
            <a:extLst>
              <a:ext uri="{FF2B5EF4-FFF2-40B4-BE49-F238E27FC236}">
                <a16:creationId xmlns:a16="http://schemas.microsoft.com/office/drawing/2014/main" xmlns="" id="{58C80F36-815F-45C9-8109-873F754F1A46}"/>
              </a:ext>
            </a:extLst>
          </p:cNvPr>
          <p:cNvSpPr>
            <a:spLocks noGrp="1"/>
          </p:cNvSpPr>
          <p:nvPr>
            <p:ph idx="1"/>
          </p:nvPr>
        </p:nvSpPr>
        <p:spPr/>
        <p:txBody>
          <a:bodyPr/>
          <a:lstStyle/>
          <a:p>
            <a:pPr marL="285750" indent="-285750">
              <a:buFont typeface="Arial" panose="020B0604020202020204" pitchFamily="34" charset="0"/>
              <a:buChar char="•"/>
            </a:pPr>
            <a:r>
              <a:rPr lang="en-US" dirty="0"/>
              <a:t>Refactor/redesign software</a:t>
            </a:r>
          </a:p>
          <a:p>
            <a:pPr marL="628650" lvl="1" indent="-285750">
              <a:buFont typeface="Arial" panose="020B0604020202020204" pitchFamily="34" charset="0"/>
              <a:buChar char="•"/>
            </a:pPr>
            <a:r>
              <a:rPr lang="en-US" dirty="0"/>
              <a:t>Exploit the potential of multi-core, manycore platforms</a:t>
            </a:r>
          </a:p>
          <a:p>
            <a:pPr marL="628650" lvl="1" indent="-285750">
              <a:buFont typeface="Arial" panose="020B0604020202020204" pitchFamily="34" charset="0"/>
              <a:buChar char="•"/>
            </a:pPr>
            <a:r>
              <a:rPr lang="en-US" dirty="0"/>
              <a:t>Takes a lot of effort and skills!</a:t>
            </a:r>
          </a:p>
          <a:p>
            <a:pPr marL="285750" indent="-285750">
              <a:buFont typeface="Arial" panose="020B0604020202020204" pitchFamily="34" charset="0"/>
              <a:buChar char="•"/>
            </a:pPr>
            <a:r>
              <a:rPr lang="en-US" dirty="0"/>
              <a:t>Heterogenous computing platforms</a:t>
            </a:r>
          </a:p>
          <a:p>
            <a:pPr marL="628650" lvl="1" indent="-285750">
              <a:buFont typeface="Arial" panose="020B0604020202020204" pitchFamily="34" charset="0"/>
              <a:buChar char="•"/>
            </a:pPr>
            <a:r>
              <a:rPr lang="en-US" dirty="0"/>
              <a:t>Balance GP and specialized platforms (GPUs, FPGAs, ML-optimized)</a:t>
            </a:r>
          </a:p>
          <a:p>
            <a:pPr marL="628650" lvl="1" indent="-285750">
              <a:buFont typeface="Arial" panose="020B0604020202020204" pitchFamily="34" charset="0"/>
              <a:buChar char="•"/>
            </a:pPr>
            <a:r>
              <a:rPr lang="en-US" dirty="0"/>
              <a:t>Optimize allocation of workflows</a:t>
            </a:r>
          </a:p>
          <a:p>
            <a:pPr marL="285750" indent="-285750">
              <a:buFont typeface="Arial" panose="020B0604020202020204" pitchFamily="34" charset="0"/>
              <a:buChar char="•"/>
            </a:pPr>
            <a:r>
              <a:rPr lang="en-US" dirty="0"/>
              <a:t>The possibility of using VMs/</a:t>
            </a:r>
            <a:r>
              <a:rPr lang="en-US" dirty="0" err="1"/>
              <a:t>Contaners</a:t>
            </a:r>
            <a:r>
              <a:rPr lang="en-US" dirty="0"/>
              <a:t> and automation is critical</a:t>
            </a:r>
          </a:p>
          <a:p>
            <a:pPr marL="628650" lvl="1" indent="-285750">
              <a:buFont typeface="Arial" panose="020B0604020202020204" pitchFamily="34" charset="0"/>
              <a:buChar char="•"/>
            </a:pPr>
            <a:r>
              <a:rPr lang="en-US"/>
              <a:t>HPC in </a:t>
            </a:r>
            <a:r>
              <a:rPr lang="en-US" dirty="0"/>
              <a:t>the Cloud</a:t>
            </a:r>
            <a:endParaRPr lang="en-GB" dirty="0"/>
          </a:p>
        </p:txBody>
      </p:sp>
      <p:sp>
        <p:nvSpPr>
          <p:cNvPr id="8" name="Text Placeholder 7">
            <a:extLst>
              <a:ext uri="{FF2B5EF4-FFF2-40B4-BE49-F238E27FC236}">
                <a16:creationId xmlns:a16="http://schemas.microsoft.com/office/drawing/2014/main" xmlns="" id="{33731109-B6FA-49E6-93B6-40399853639C}"/>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441529061"/>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C1771D06-711C-4F2E-ABEF-9DC7AC8B71BC}"/>
              </a:ext>
            </a:extLst>
          </p:cNvPr>
          <p:cNvSpPr>
            <a:spLocks noGrp="1"/>
          </p:cNvSpPr>
          <p:nvPr>
            <p:ph type="title"/>
          </p:nvPr>
        </p:nvSpPr>
        <p:spPr/>
        <p:txBody>
          <a:bodyPr>
            <a:normAutofit fontScale="90000"/>
          </a:bodyPr>
          <a:lstStyle/>
          <a:p>
            <a:r>
              <a:rPr lang="en-US" dirty="0"/>
              <a:t>Machine Learning</a:t>
            </a:r>
            <a:endParaRPr lang="en-GB" dirty="0"/>
          </a:p>
        </p:txBody>
      </p:sp>
      <p:sp>
        <p:nvSpPr>
          <p:cNvPr id="7" name="Content Placeholder 6">
            <a:extLst>
              <a:ext uri="{FF2B5EF4-FFF2-40B4-BE49-F238E27FC236}">
                <a16:creationId xmlns:a16="http://schemas.microsoft.com/office/drawing/2014/main" xmlns="" id="{86857D4D-AD5D-4429-B213-29C9EF79C95D}"/>
              </a:ext>
            </a:extLst>
          </p:cNvPr>
          <p:cNvSpPr>
            <a:spLocks noGrp="1"/>
          </p:cNvSpPr>
          <p:nvPr>
            <p:ph idx="1"/>
          </p:nvPr>
        </p:nvSpPr>
        <p:spPr/>
        <p:txBody>
          <a:bodyPr/>
          <a:lstStyle/>
          <a:p>
            <a:pPr marL="285750" indent="-285750">
              <a:buFont typeface="Arial" panose="020B0604020202020204" pitchFamily="34" charset="0"/>
              <a:buChar char="•"/>
            </a:pPr>
            <a:r>
              <a:rPr lang="en-US" dirty="0"/>
              <a:t>Physics Research</a:t>
            </a:r>
          </a:p>
          <a:p>
            <a:pPr marL="628650" lvl="1" indent="-285750">
              <a:buFont typeface="Arial" panose="020B0604020202020204" pitchFamily="34" charset="0"/>
              <a:buChar char="•"/>
            </a:pPr>
            <a:r>
              <a:rPr lang="en-US" dirty="0"/>
              <a:t>Fast data reduction</a:t>
            </a:r>
          </a:p>
          <a:p>
            <a:pPr marL="628650" lvl="1" indent="-285750">
              <a:buFont typeface="Arial" panose="020B0604020202020204" pitchFamily="34" charset="0"/>
              <a:buChar char="•"/>
            </a:pPr>
            <a:r>
              <a:rPr lang="en-US" dirty="0"/>
              <a:t>Fast ML-assisted physics processes simulation</a:t>
            </a:r>
          </a:p>
          <a:p>
            <a:pPr marL="285750" indent="-285750">
              <a:buFont typeface="Arial" panose="020B0604020202020204" pitchFamily="34" charset="0"/>
              <a:buChar char="•"/>
            </a:pPr>
            <a:r>
              <a:rPr lang="en-US" dirty="0"/>
              <a:t>Engineering</a:t>
            </a:r>
          </a:p>
          <a:p>
            <a:pPr marL="628650" lvl="1" indent="-285750">
              <a:buFont typeface="Arial" panose="020B0604020202020204" pitchFamily="34" charset="0"/>
              <a:buChar char="•"/>
            </a:pPr>
            <a:r>
              <a:rPr lang="en-US" dirty="0"/>
              <a:t>Predictive maintenance of the LHC Accelerators complex</a:t>
            </a:r>
          </a:p>
          <a:p>
            <a:pPr marL="628650" lvl="1" indent="-285750">
              <a:buFont typeface="Arial" panose="020B0604020202020204" pitchFamily="34" charset="0"/>
              <a:buChar char="•"/>
            </a:pPr>
            <a:r>
              <a:rPr lang="en-US" dirty="0"/>
              <a:t>Anomaly detection (magnets, cryogenic systems, power systems, etc.)</a:t>
            </a:r>
          </a:p>
          <a:p>
            <a:pPr marL="285750" indent="-285750">
              <a:buFont typeface="Arial" panose="020B0604020202020204" pitchFamily="34" charset="0"/>
              <a:buChar char="•"/>
            </a:pPr>
            <a:r>
              <a:rPr lang="en-US" dirty="0"/>
              <a:t>ICT infrastructure</a:t>
            </a:r>
          </a:p>
          <a:p>
            <a:pPr marL="628650" lvl="1" indent="-285750">
              <a:buFont typeface="Arial" panose="020B0604020202020204" pitchFamily="34" charset="0"/>
              <a:buChar char="•"/>
            </a:pPr>
            <a:r>
              <a:rPr lang="en-US" dirty="0"/>
              <a:t>Optimization of data transfers, pre-emptive allocation (consensus or trend-based)</a:t>
            </a:r>
            <a:endParaRPr lang="en-GB"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a:t>
            </a:r>
            <a:r>
              <a:rPr lang="en-GB" dirty="0"/>
              <a:t>n-Demand DA/ML service</a:t>
            </a:r>
          </a:p>
          <a:p>
            <a:pPr marL="285750" indent="-285750">
              <a:buFont typeface="Arial" panose="020B0604020202020204" pitchFamily="34" charset="0"/>
              <a:buChar char="•"/>
            </a:pPr>
            <a:r>
              <a:rPr lang="en-US" dirty="0"/>
              <a:t>E</a:t>
            </a:r>
            <a:r>
              <a:rPr lang="en-GB" dirty="0"/>
              <a:t>valuation of specialized hardware (GPUs, FPGAs), cloud services</a:t>
            </a:r>
            <a:endParaRPr lang="en-US" dirty="0"/>
          </a:p>
        </p:txBody>
      </p:sp>
      <p:sp>
        <p:nvSpPr>
          <p:cNvPr id="8" name="Text Placeholder 7">
            <a:extLst>
              <a:ext uri="{FF2B5EF4-FFF2-40B4-BE49-F238E27FC236}">
                <a16:creationId xmlns:a16="http://schemas.microsoft.com/office/drawing/2014/main" xmlns="" id="{35B1017C-6145-4ACD-ADEF-D0201A8778E9}"/>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984306960"/>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329722"/>
            <a:ext cx="7886700" cy="411956"/>
          </a:xfrm>
        </p:spPr>
        <p:txBody>
          <a:bodyPr>
            <a:noAutofit/>
          </a:bodyPr>
          <a:lstStyle/>
          <a:p>
            <a:r>
              <a:rPr lang="en-GB" sz="3000" dirty="0"/>
              <a:t>KNOWLEDGE SHARING</a:t>
            </a:r>
            <a:endParaRPr lang="fr-FR" sz="3000" dirty="0"/>
          </a:p>
        </p:txBody>
      </p:sp>
      <p:sp>
        <p:nvSpPr>
          <p:cNvPr id="18" name="ZoneTexte 17"/>
          <p:cNvSpPr txBox="1"/>
          <p:nvPr/>
        </p:nvSpPr>
        <p:spPr>
          <a:xfrm>
            <a:off x="1577741" y="1334913"/>
            <a:ext cx="6931580" cy="784830"/>
          </a:xfrm>
          <a:prstGeom prst="rect">
            <a:avLst/>
          </a:prstGeom>
          <a:noFill/>
        </p:spPr>
        <p:txBody>
          <a:bodyPr wrap="square" rtlCol="0">
            <a:spAutoFit/>
          </a:bodyPr>
          <a:lstStyle/>
          <a:p>
            <a:r>
              <a:rPr lang="en-GB" sz="1500" dirty="0">
                <a:solidFill>
                  <a:srgbClr val="2B7DC0"/>
                </a:solidFill>
                <a:ea typeface="Arial" charset="0"/>
                <a:cs typeface="Arial" charset="0"/>
              </a:rPr>
              <a:t>Working closely with research institutes worldwide on initiatives aimed at sharing tools, skills, and knowledge between the high-energy physics community and other research fields.</a:t>
            </a:r>
          </a:p>
        </p:txBody>
      </p:sp>
      <p:pic>
        <p:nvPicPr>
          <p:cNvPr id="19" name="Image 8"/>
          <p:cNvPicPr>
            <a:picLocks noChangeAspect="1"/>
          </p:cNvPicPr>
          <p:nvPr/>
        </p:nvPicPr>
        <p:blipFill rotWithShape="1">
          <a:blip r:embed="rId2" cstate="hqprint">
            <a:extLst>
              <a:ext uri="{28A0092B-C50C-407E-A947-70E740481C1C}">
                <a14:useLocalDpi xmlns:a14="http://schemas.microsoft.com/office/drawing/2010/main"/>
              </a:ext>
            </a:extLst>
          </a:blip>
          <a:srcRect t="71314" r="53723"/>
          <a:stretch/>
        </p:blipFill>
        <p:spPr>
          <a:xfrm>
            <a:off x="737527" y="1302875"/>
            <a:ext cx="604439" cy="602485"/>
          </a:xfrm>
          <a:prstGeom prst="rect">
            <a:avLst/>
          </a:prstGeom>
        </p:spPr>
      </p:pic>
      <p:sp>
        <p:nvSpPr>
          <p:cNvPr id="4" name="Text Placeholder 3"/>
          <p:cNvSpPr>
            <a:spLocks noGrp="1"/>
          </p:cNvSpPr>
          <p:nvPr>
            <p:ph type="body" sz="quarter" idx="13"/>
          </p:nvPr>
        </p:nvSpPr>
        <p:spPr/>
        <p:txBody>
          <a:bodyPr/>
          <a:lstStyle/>
          <a:p>
            <a:r>
              <a:rPr lang="en-US" dirty="0"/>
              <a:t>Working with communities beyond high-energy physics</a:t>
            </a:r>
            <a:endParaRPr lang="en-GB" dirty="0"/>
          </a:p>
        </p:txBody>
      </p:sp>
      <p:sp>
        <p:nvSpPr>
          <p:cNvPr id="20" name="ZoneTexte 17"/>
          <p:cNvSpPr txBox="1"/>
          <p:nvPr/>
        </p:nvSpPr>
        <p:spPr>
          <a:xfrm>
            <a:off x="1577740" y="2401904"/>
            <a:ext cx="7109059" cy="2139047"/>
          </a:xfrm>
          <a:prstGeom prst="rect">
            <a:avLst/>
          </a:prstGeom>
          <a:noFill/>
        </p:spPr>
        <p:txBody>
          <a:bodyPr wrap="square" rtlCol="0">
            <a:spAutoFit/>
          </a:bodyPr>
          <a:lstStyle/>
          <a:p>
            <a:r>
              <a:rPr lang="en-GB" sz="1500" dirty="0">
                <a:solidFill>
                  <a:srgbClr val="2B7DC0"/>
                </a:solidFill>
                <a:ea typeface="Arial" charset="0"/>
                <a:cs typeface="Arial" charset="0"/>
              </a:rPr>
              <a:t>Examples of ongoing projects related to biomedical research (Intel involved).</a:t>
            </a:r>
          </a:p>
          <a:p>
            <a:endParaRPr lang="en-US" b="1" i="1" dirty="0">
              <a:solidFill>
                <a:srgbClr val="2B7DC0"/>
              </a:solidFill>
              <a:latin typeface="Arial" charset="0"/>
              <a:ea typeface="Arial" charset="0"/>
              <a:cs typeface="Arial" charset="0"/>
            </a:endParaRPr>
          </a:p>
          <a:p>
            <a:r>
              <a:rPr lang="fr-FR" b="1" i="1" dirty="0">
                <a:solidFill>
                  <a:srgbClr val="18AF9B"/>
                </a:solidFill>
                <a:latin typeface="Arial" charset="0"/>
                <a:ea typeface="Arial" charset="0"/>
                <a:cs typeface="Arial" charset="0"/>
              </a:rPr>
              <a:t>	</a:t>
            </a:r>
            <a:r>
              <a:rPr lang="fr-FR" sz="1400" b="1" dirty="0" err="1">
                <a:solidFill>
                  <a:srgbClr val="18AF9B"/>
                </a:solidFill>
                <a:latin typeface="Arial" charset="0"/>
                <a:ea typeface="Arial" charset="0"/>
                <a:cs typeface="Arial" charset="0"/>
              </a:rPr>
              <a:t>BioDynaMo</a:t>
            </a:r>
            <a:endParaRPr lang="fr-FR" sz="1400" b="1" dirty="0">
              <a:solidFill>
                <a:srgbClr val="18AF9B"/>
              </a:solidFill>
              <a:latin typeface="Arial" charset="0"/>
              <a:ea typeface="Arial" charset="0"/>
              <a:cs typeface="Arial" charset="0"/>
            </a:endParaRPr>
          </a:p>
          <a:p>
            <a:r>
              <a:rPr lang="fr-FR" sz="1400" b="1" i="1" dirty="0">
                <a:solidFill>
                  <a:srgbClr val="18AF9B"/>
                </a:solidFill>
                <a:latin typeface="Arial" charset="0"/>
                <a:ea typeface="Arial" charset="0"/>
                <a:cs typeface="Arial" charset="0"/>
              </a:rPr>
              <a:t>	</a:t>
            </a:r>
            <a:r>
              <a:rPr lang="en-GB" sz="1400" i="1" dirty="0">
                <a:solidFill>
                  <a:srgbClr val="2B7DC0"/>
                </a:solidFill>
                <a:latin typeface="Arial" charset="0"/>
                <a:ea typeface="Arial" charset="0"/>
                <a:cs typeface="Arial" charset="0"/>
              </a:rPr>
              <a:t>Developing a cloud-based platform for modelling biological development.</a:t>
            </a:r>
          </a:p>
          <a:p>
            <a:endParaRPr lang="fr-FR" sz="600" b="1" i="1" dirty="0">
              <a:solidFill>
                <a:srgbClr val="18AF9B"/>
              </a:solidFill>
              <a:ea typeface="Arial" charset="0"/>
              <a:cs typeface="Arial" charset="0"/>
            </a:endParaRPr>
          </a:p>
          <a:p>
            <a:r>
              <a:rPr lang="fr-FR" sz="1400" b="1" i="1" dirty="0">
                <a:solidFill>
                  <a:srgbClr val="18AF9B"/>
                </a:solidFill>
                <a:latin typeface="Arial" charset="0"/>
                <a:ea typeface="Arial" charset="0"/>
                <a:cs typeface="Arial" charset="0"/>
              </a:rPr>
              <a:t>	</a:t>
            </a:r>
            <a:r>
              <a:rPr lang="fr-FR" sz="1400" b="1" dirty="0" err="1">
                <a:solidFill>
                  <a:srgbClr val="18AF9B"/>
                </a:solidFill>
                <a:latin typeface="Arial" charset="0"/>
                <a:ea typeface="Arial" charset="0"/>
                <a:cs typeface="Arial" charset="0"/>
              </a:rPr>
              <a:t>GeneROOT</a:t>
            </a:r>
            <a:endParaRPr lang="fr-FR" sz="1400" b="1" dirty="0">
              <a:solidFill>
                <a:srgbClr val="18AF9B"/>
              </a:solidFill>
              <a:latin typeface="Arial" charset="0"/>
              <a:ea typeface="Arial" charset="0"/>
              <a:cs typeface="Arial" charset="0"/>
            </a:endParaRPr>
          </a:p>
          <a:p>
            <a:r>
              <a:rPr lang="fr-FR" sz="1400" b="1" i="1" dirty="0">
                <a:solidFill>
                  <a:srgbClr val="18AF9B"/>
                </a:solidFill>
                <a:latin typeface="Arial" charset="0"/>
                <a:ea typeface="Arial" charset="0"/>
                <a:cs typeface="Arial" charset="0"/>
              </a:rPr>
              <a:t>	</a:t>
            </a:r>
            <a:r>
              <a:rPr lang="en-GB" sz="1400" i="1" dirty="0">
                <a:solidFill>
                  <a:srgbClr val="2B7DC0"/>
                </a:solidFill>
                <a:latin typeface="Arial" charset="0"/>
                <a:ea typeface="Arial" charset="0"/>
                <a:cs typeface="Arial" charset="0"/>
              </a:rPr>
              <a:t>Using ROOT to analyse and share large genomic data sets and pipelines.</a:t>
            </a:r>
          </a:p>
          <a:p>
            <a:endParaRPr lang="fr-FR" sz="600" b="1" i="1" dirty="0">
              <a:solidFill>
                <a:srgbClr val="18AF9B"/>
              </a:solidFill>
              <a:ea typeface="Arial" charset="0"/>
              <a:cs typeface="Arial" charset="0"/>
            </a:endParaRPr>
          </a:p>
          <a:p>
            <a:r>
              <a:rPr lang="fr-FR" sz="1400" b="1" dirty="0">
                <a:solidFill>
                  <a:srgbClr val="18AF9B"/>
                </a:solidFill>
                <a:latin typeface="Arial" charset="0"/>
                <a:ea typeface="Arial" charset="0"/>
                <a:cs typeface="Arial" charset="0"/>
              </a:rPr>
              <a:t>	</a:t>
            </a:r>
            <a:r>
              <a:rPr lang="fr-FR" sz="1400" b="1" dirty="0" err="1">
                <a:solidFill>
                  <a:srgbClr val="18AF9B"/>
                </a:solidFill>
                <a:latin typeface="Arial" charset="0"/>
                <a:ea typeface="Arial" charset="0"/>
                <a:cs typeface="Arial" charset="0"/>
              </a:rPr>
              <a:t>BigHealth</a:t>
            </a:r>
            <a:endParaRPr lang="fr-FR" sz="1400" b="1" dirty="0">
              <a:solidFill>
                <a:srgbClr val="18AF9B"/>
              </a:solidFill>
              <a:latin typeface="Arial" charset="0"/>
              <a:ea typeface="Arial" charset="0"/>
              <a:cs typeface="Arial" charset="0"/>
            </a:endParaRPr>
          </a:p>
          <a:p>
            <a:r>
              <a:rPr lang="en-GB" sz="1400" i="1" dirty="0">
                <a:solidFill>
                  <a:srgbClr val="2B7DC0"/>
                </a:solidFill>
                <a:latin typeface="Arial" charset="0"/>
                <a:ea typeface="Arial" charset="0"/>
                <a:cs typeface="Arial" charset="0"/>
              </a:rPr>
              <a:t>	Integrating health data from diverse sources for systems-biology studies.</a:t>
            </a:r>
            <a:endParaRPr lang="fr-FR" sz="1400" b="1" i="1" dirty="0">
              <a:solidFill>
                <a:srgbClr val="18AF9B"/>
              </a:solidFill>
              <a:latin typeface="Arial" charset="0"/>
              <a:ea typeface="Arial" charset="0"/>
              <a:cs typeface="Arial" charset="0"/>
            </a:endParaRPr>
          </a:p>
        </p:txBody>
      </p:sp>
      <p:pic>
        <p:nvPicPr>
          <p:cNvPr id="21" name="Image 8"/>
          <p:cNvPicPr>
            <a:picLocks noChangeAspect="1"/>
          </p:cNvPicPr>
          <p:nvPr/>
        </p:nvPicPr>
        <p:blipFill rotWithShape="1">
          <a:blip r:embed="rId2" cstate="hqprint">
            <a:extLst>
              <a:ext uri="{28A0092B-C50C-407E-A947-70E740481C1C}">
                <a14:useLocalDpi xmlns:a14="http://schemas.microsoft.com/office/drawing/2010/main"/>
              </a:ext>
            </a:extLst>
          </a:blip>
          <a:srcRect t="71314" r="53723"/>
          <a:stretch/>
        </p:blipFill>
        <p:spPr>
          <a:xfrm>
            <a:off x="737527" y="2322145"/>
            <a:ext cx="604439" cy="602485"/>
          </a:xfrm>
          <a:prstGeom prst="rect">
            <a:avLst/>
          </a:prstGeom>
        </p:spPr>
      </p:pic>
      <p:sp>
        <p:nvSpPr>
          <p:cNvPr id="11" name="Footer Placeholder 10"/>
          <p:cNvSpPr>
            <a:spLocks noGrp="1"/>
          </p:cNvSpPr>
          <p:nvPr>
            <p:ph type="ftr" sz="quarter" idx="17"/>
          </p:nvPr>
        </p:nvSpPr>
        <p:spPr/>
        <p:txBody>
          <a:bodyPr/>
          <a:lstStyle/>
          <a:p>
            <a:r>
              <a:rPr lang="en-US"/>
              <a:t>CERN: Science, Computing and Innovation</a:t>
            </a:r>
            <a:endParaRPr lang="en-GB" dirty="0"/>
          </a:p>
        </p:txBody>
      </p:sp>
    </p:spTree>
    <p:extLst>
      <p:ext uri="{BB962C8B-B14F-4D97-AF65-F5344CB8AC3E}">
        <p14:creationId xmlns:p14="http://schemas.microsoft.com/office/powerpoint/2010/main" val="1378631081"/>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CERN: Science, Computing and Innovation</a:t>
            </a:r>
            <a:endParaRPr lang="en-GB" dirty="0"/>
          </a:p>
        </p:txBody>
      </p:sp>
      <p:pic>
        <p:nvPicPr>
          <p:cNvPr id="2" name="Picture 7"/>
          <p:cNvPicPr>
            <a:picLocks noChangeAspect="1"/>
          </p:cNvPicPr>
          <p:nvPr/>
        </p:nvPicPr>
        <p:blipFill rotWithShape="1">
          <a:blip r:embed="rId2">
            <a:extLst>
              <a:ext uri="{28A0092B-C50C-407E-A947-70E740481C1C}">
                <a14:useLocalDpi xmlns:a14="http://schemas.microsoft.com/office/drawing/2010/main" val="0"/>
              </a:ext>
            </a:extLst>
          </a:blip>
          <a:srcRect t="21942" b="-2"/>
          <a:stretch/>
        </p:blipFill>
        <p:spPr>
          <a:xfrm>
            <a:off x="3562" y="-19050"/>
            <a:ext cx="9144000" cy="5152599"/>
          </a:xfrm>
          <a:prstGeom prst="rect">
            <a:avLst/>
          </a:prstGeom>
        </p:spPr>
      </p:pic>
      <p:pic>
        <p:nvPicPr>
          <p:cNvPr id="3" name="Picture 1"/>
          <p:cNvPicPr>
            <a:picLocks noChangeAspect="1"/>
          </p:cNvPicPr>
          <p:nvPr/>
        </p:nvPicPr>
        <p:blipFill rotWithShape="1">
          <a:blip r:embed="rId2">
            <a:extLst>
              <a:ext uri="{28A0092B-C50C-407E-A947-70E740481C1C}">
                <a14:useLocalDpi xmlns:a14="http://schemas.microsoft.com/office/drawing/2010/main" val="0"/>
              </a:ext>
            </a:extLst>
          </a:blip>
          <a:srcRect t="21942" b="-2"/>
          <a:stretch/>
        </p:blipFill>
        <p:spPr>
          <a:xfrm>
            <a:off x="3562" y="-19050"/>
            <a:ext cx="9144000" cy="5152599"/>
          </a:xfrm>
          <a:prstGeom prst="rect">
            <a:avLst/>
          </a:prstGeom>
        </p:spPr>
      </p:pic>
      <p:sp>
        <p:nvSpPr>
          <p:cNvPr id="11" name="Rectangle 10"/>
          <p:cNvSpPr/>
          <p:nvPr/>
        </p:nvSpPr>
        <p:spPr>
          <a:xfrm>
            <a:off x="-8000" y="4019550"/>
            <a:ext cx="9155562" cy="609600"/>
          </a:xfrm>
          <a:prstGeom prst="rect">
            <a:avLst/>
          </a:prstGeom>
          <a:solidFill>
            <a:srgbClr val="79787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“Big Data” and Multi-Disciplinary Distributed Research Platforms</a:t>
            </a:r>
            <a:endParaRPr lang="en-GB" dirty="0"/>
          </a:p>
        </p:txBody>
      </p:sp>
      <p:sp>
        <p:nvSpPr>
          <p:cNvPr id="9" name="TextBox 9"/>
          <p:cNvSpPr txBox="1"/>
          <p:nvPr/>
        </p:nvSpPr>
        <p:spPr>
          <a:xfrm>
            <a:off x="0" y="4886919"/>
            <a:ext cx="7678405" cy="261610"/>
          </a:xfrm>
          <a:prstGeom prst="rect">
            <a:avLst/>
          </a:prstGeom>
          <a:noFill/>
        </p:spPr>
        <p:txBody>
          <a:bodyPr wrap="square" rtlCol="0">
            <a:spAutoFit/>
          </a:bodyPr>
          <a:lstStyle/>
          <a:p>
            <a:r>
              <a:rPr lang="en-US" sz="1100" i="1" dirty="0">
                <a:solidFill>
                  <a:schemeClr val="bg1"/>
                </a:solidFill>
              </a:rPr>
              <a:t>Methods for preventing measles </a:t>
            </a:r>
            <a:r>
              <a:rPr lang="en-US" sz="1100" dirty="0">
                <a:solidFill>
                  <a:schemeClr val="bg1"/>
                </a:solidFill>
              </a:rPr>
              <a:t>- </a:t>
            </a:r>
            <a:r>
              <a:rPr lang="en-US" sz="1100" dirty="0" err="1">
                <a:solidFill>
                  <a:schemeClr val="bg1"/>
                </a:solidFill>
              </a:rPr>
              <a:t>Utagawa</a:t>
            </a:r>
            <a:r>
              <a:rPr lang="en-US" sz="1100" dirty="0">
                <a:solidFill>
                  <a:schemeClr val="bg1"/>
                </a:solidFill>
              </a:rPr>
              <a:t> </a:t>
            </a:r>
            <a:r>
              <a:rPr lang="en-US" sz="1100" dirty="0" err="1">
                <a:solidFill>
                  <a:schemeClr val="bg1"/>
                </a:solidFill>
              </a:rPr>
              <a:t>Fusatane</a:t>
            </a:r>
            <a:r>
              <a:rPr lang="en-US" sz="1100" dirty="0">
                <a:solidFill>
                  <a:schemeClr val="bg1"/>
                </a:solidFill>
              </a:rPr>
              <a:t>, 1858 -- UCSF Japanese Woodblock Print Collection </a:t>
            </a:r>
          </a:p>
        </p:txBody>
      </p:sp>
    </p:spTree>
    <p:extLst>
      <p:ext uri="{BB962C8B-B14F-4D97-AF65-F5344CB8AC3E}">
        <p14:creationId xmlns:p14="http://schemas.microsoft.com/office/powerpoint/2010/main" val="2628481135"/>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3"/>
          <p:cNvSpPr>
            <a:spLocks noGrp="1"/>
          </p:cNvSpPr>
          <p:nvPr>
            <p:ph type="ftr" sz="quarter" idx="10"/>
          </p:nvPr>
        </p:nvSpPr>
        <p:spPr/>
        <p:txBody>
          <a:bodyPr/>
          <a:lstStyle/>
          <a:p>
            <a:pPr>
              <a:defRPr/>
            </a:pPr>
            <a:r>
              <a:rPr lang="en-US"/>
              <a:t>CERN: Science, Computing and Innovation</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 y="-16915"/>
            <a:ext cx="9152001" cy="5177677"/>
          </a:xfrm>
          <a:prstGeom prst="rect">
            <a:avLst/>
          </a:prstGeom>
        </p:spPr>
      </p:pic>
      <p:sp>
        <p:nvSpPr>
          <p:cNvPr id="5" name="Rectangle 4"/>
          <p:cNvSpPr/>
          <p:nvPr/>
        </p:nvSpPr>
        <p:spPr>
          <a:xfrm>
            <a:off x="0" y="-19050"/>
            <a:ext cx="9144000" cy="517981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8600" y="4237731"/>
            <a:ext cx="3048000" cy="609600"/>
          </a:xfrm>
          <a:prstGeom prst="rect">
            <a:avLst/>
          </a:prstGeom>
          <a:solidFill>
            <a:srgbClr val="15539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Volume</a:t>
            </a:r>
            <a:endParaRPr lang="en-GB" dirty="0"/>
          </a:p>
        </p:txBody>
      </p:sp>
      <p:sp>
        <p:nvSpPr>
          <p:cNvPr id="7" name="Rectangle 6"/>
          <p:cNvSpPr/>
          <p:nvPr/>
        </p:nvSpPr>
        <p:spPr>
          <a:xfrm>
            <a:off x="838200" y="3444255"/>
            <a:ext cx="3048000" cy="609600"/>
          </a:xfrm>
          <a:prstGeom prst="rect">
            <a:avLst/>
          </a:prstGeom>
          <a:solidFill>
            <a:srgbClr val="15539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Velocity</a:t>
            </a:r>
            <a:endParaRPr lang="en-GB" dirty="0"/>
          </a:p>
        </p:txBody>
      </p:sp>
      <p:sp>
        <p:nvSpPr>
          <p:cNvPr id="8" name="Rectangle 7"/>
          <p:cNvSpPr/>
          <p:nvPr/>
        </p:nvSpPr>
        <p:spPr>
          <a:xfrm>
            <a:off x="1447800" y="2598808"/>
            <a:ext cx="3048000" cy="609600"/>
          </a:xfrm>
          <a:prstGeom prst="rect">
            <a:avLst/>
          </a:prstGeom>
          <a:solidFill>
            <a:srgbClr val="15539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Variety</a:t>
            </a:r>
            <a:endParaRPr lang="en-GB" dirty="0"/>
          </a:p>
        </p:txBody>
      </p:sp>
      <p:sp>
        <p:nvSpPr>
          <p:cNvPr id="9" name="Rectangle 8"/>
          <p:cNvSpPr/>
          <p:nvPr/>
        </p:nvSpPr>
        <p:spPr>
          <a:xfrm>
            <a:off x="2587951" y="1763985"/>
            <a:ext cx="3048000" cy="609600"/>
          </a:xfrm>
          <a:prstGeom prst="rect">
            <a:avLst/>
          </a:prstGeom>
          <a:solidFill>
            <a:srgbClr val="15539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Variability</a:t>
            </a:r>
            <a:endParaRPr lang="en-GB" dirty="0"/>
          </a:p>
        </p:txBody>
      </p:sp>
      <p:sp>
        <p:nvSpPr>
          <p:cNvPr id="10" name="Rectangle 9"/>
          <p:cNvSpPr/>
          <p:nvPr/>
        </p:nvSpPr>
        <p:spPr>
          <a:xfrm>
            <a:off x="4081329" y="994604"/>
            <a:ext cx="3048000" cy="609600"/>
          </a:xfrm>
          <a:prstGeom prst="rect">
            <a:avLst/>
          </a:prstGeom>
          <a:solidFill>
            <a:srgbClr val="15539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Veracity</a:t>
            </a:r>
            <a:endParaRPr lang="en-GB" dirty="0"/>
          </a:p>
        </p:txBody>
      </p:sp>
      <p:sp>
        <p:nvSpPr>
          <p:cNvPr id="11" name="Rectangle 10"/>
          <p:cNvSpPr/>
          <p:nvPr/>
        </p:nvSpPr>
        <p:spPr>
          <a:xfrm>
            <a:off x="5638800" y="210453"/>
            <a:ext cx="3048000" cy="609600"/>
          </a:xfrm>
          <a:prstGeom prst="rect">
            <a:avLst/>
          </a:prstGeom>
          <a:solidFill>
            <a:srgbClr val="15539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Value</a:t>
            </a:r>
            <a:endParaRPr lang="en-GB" dirty="0"/>
          </a:p>
        </p:txBody>
      </p:sp>
      <p:sp>
        <p:nvSpPr>
          <p:cNvPr id="12" name="Rectangle 11"/>
          <p:cNvSpPr/>
          <p:nvPr/>
        </p:nvSpPr>
        <p:spPr>
          <a:xfrm>
            <a:off x="5448300" y="2675033"/>
            <a:ext cx="914400"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a:solidFill>
                  <a:srgbClr val="FFC000"/>
                </a:solidFill>
              </a:rPr>
              <a:t>}</a:t>
            </a:r>
            <a:endParaRPr lang="en-GB" sz="19900" dirty="0">
              <a:solidFill>
                <a:srgbClr val="FFC000"/>
              </a:solidFill>
            </a:endParaRPr>
          </a:p>
        </p:txBody>
      </p:sp>
      <p:sp>
        <p:nvSpPr>
          <p:cNvPr id="13" name="Rectangle 12"/>
          <p:cNvSpPr/>
          <p:nvPr/>
        </p:nvSpPr>
        <p:spPr>
          <a:xfrm>
            <a:off x="6629400" y="3323331"/>
            <a:ext cx="1371600" cy="914400"/>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5539C"/>
                </a:solidFill>
              </a:rPr>
              <a:t>3-V Definition</a:t>
            </a:r>
            <a:endParaRPr lang="en-GB" dirty="0">
              <a:solidFill>
                <a:srgbClr val="15539C"/>
              </a:solidFill>
            </a:endParaRPr>
          </a:p>
        </p:txBody>
      </p:sp>
    </p:spTree>
    <p:extLst>
      <p:ext uri="{BB962C8B-B14F-4D97-AF65-F5344CB8AC3E}">
        <p14:creationId xmlns:p14="http://schemas.microsoft.com/office/powerpoint/2010/main" val="3526592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It’s all about Data</a:t>
            </a:r>
          </a:p>
        </p:txBody>
      </p:sp>
      <p:graphicFrame>
        <p:nvGraphicFramePr>
          <p:cNvPr id="8" name="Chart 7"/>
          <p:cNvGraphicFramePr/>
          <p:nvPr>
            <p:extLst>
              <p:ext uri="{D42A27DB-BD31-4B8C-83A1-F6EECF244321}">
                <p14:modId xmlns:p14="http://schemas.microsoft.com/office/powerpoint/2010/main" val="2323070716"/>
              </p:ext>
            </p:extLst>
          </p:nvPr>
        </p:nvGraphicFramePr>
        <p:xfrm>
          <a:off x="0" y="687190"/>
          <a:ext cx="48768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0" name="TextBox 29"/>
          <p:cNvSpPr txBox="1"/>
          <p:nvPr/>
        </p:nvSpPr>
        <p:spPr>
          <a:xfrm>
            <a:off x="4782256" y="701158"/>
            <a:ext cx="4076700" cy="4154984"/>
          </a:xfrm>
          <a:prstGeom prst="rect">
            <a:avLst/>
          </a:prstGeom>
          <a:noFill/>
        </p:spPr>
        <p:txBody>
          <a:bodyPr wrap="square" rtlCol="0">
            <a:spAutoFit/>
          </a:bodyPr>
          <a:lstStyle/>
          <a:p>
            <a:r>
              <a:rPr lang="en-US" sz="1200" b="1" dirty="0">
                <a:solidFill>
                  <a:srgbClr val="002060"/>
                </a:solidFill>
              </a:rPr>
              <a:t>Big</a:t>
            </a:r>
            <a:r>
              <a:rPr lang="en-US" sz="1200" dirty="0">
                <a:solidFill>
                  <a:srgbClr val="002060"/>
                </a:solidFill>
              </a:rPr>
              <a:t> &gt; ~10s of TB over a (your-definition-of) short period of time</a:t>
            </a:r>
          </a:p>
          <a:p>
            <a:endParaRPr lang="en-US" sz="1200" dirty="0">
              <a:solidFill>
                <a:srgbClr val="002060"/>
              </a:solidFill>
            </a:endParaRPr>
          </a:p>
          <a:p>
            <a:r>
              <a:rPr lang="en-US" sz="1200" b="1" dirty="0">
                <a:solidFill>
                  <a:srgbClr val="002060"/>
                </a:solidFill>
              </a:rPr>
              <a:t>Slow/Fast</a:t>
            </a:r>
            <a:r>
              <a:rPr lang="en-US" sz="1200" dirty="0">
                <a:solidFill>
                  <a:srgbClr val="002060"/>
                </a:solidFill>
              </a:rPr>
              <a:t> is not an absolute value</a:t>
            </a:r>
          </a:p>
          <a:p>
            <a:endParaRPr lang="en-US" sz="1200" dirty="0">
              <a:solidFill>
                <a:srgbClr val="002060"/>
              </a:solidFill>
            </a:endParaRPr>
          </a:p>
          <a:p>
            <a:r>
              <a:rPr lang="en-US" sz="1200" b="1" dirty="0">
                <a:solidFill>
                  <a:srgbClr val="002060"/>
                </a:solidFill>
              </a:rPr>
              <a:t>Local/Distributed</a:t>
            </a:r>
            <a:r>
              <a:rPr lang="en-US" sz="1200" dirty="0">
                <a:solidFill>
                  <a:srgbClr val="002060"/>
                </a:solidFill>
              </a:rPr>
              <a:t>: cost and logistics of (secure) data storage and transfers</a:t>
            </a:r>
          </a:p>
          <a:p>
            <a:endParaRPr lang="en-US" sz="1200" dirty="0">
              <a:solidFill>
                <a:srgbClr val="002060"/>
              </a:solidFill>
            </a:endParaRPr>
          </a:p>
          <a:p>
            <a:r>
              <a:rPr lang="en-US" sz="1200" b="1" dirty="0">
                <a:solidFill>
                  <a:srgbClr val="002060"/>
                </a:solidFill>
              </a:rPr>
              <a:t>Public/Private: </a:t>
            </a:r>
            <a:r>
              <a:rPr lang="en-US" sz="1200" dirty="0">
                <a:solidFill>
                  <a:srgbClr val="002060"/>
                </a:solidFill>
              </a:rPr>
              <a:t>most characterizing property of healthcare applications</a:t>
            </a:r>
          </a:p>
          <a:p>
            <a:endParaRPr lang="en-US" sz="1200" b="1" dirty="0">
              <a:solidFill>
                <a:srgbClr val="002060"/>
              </a:solidFill>
            </a:endParaRPr>
          </a:p>
          <a:p>
            <a:r>
              <a:rPr lang="en-US" sz="1200" b="1" dirty="0">
                <a:solidFill>
                  <a:srgbClr val="002060"/>
                </a:solidFill>
              </a:rPr>
              <a:t>Legacy</a:t>
            </a:r>
            <a:r>
              <a:rPr lang="en-US" sz="1200" dirty="0">
                <a:solidFill>
                  <a:srgbClr val="002060"/>
                </a:solidFill>
              </a:rPr>
              <a:t>: not only the data itself (format), but how it is stored and accessed (Excel, SQL, etc.)</a:t>
            </a:r>
          </a:p>
          <a:p>
            <a:endParaRPr lang="en-US" sz="1200" dirty="0">
              <a:solidFill>
                <a:srgbClr val="002060"/>
              </a:solidFill>
            </a:endParaRPr>
          </a:p>
          <a:p>
            <a:r>
              <a:rPr lang="en-US" sz="1200" b="1" dirty="0">
                <a:solidFill>
                  <a:srgbClr val="002060"/>
                </a:solidFill>
              </a:rPr>
              <a:t>Unstructured</a:t>
            </a:r>
            <a:r>
              <a:rPr lang="en-US" sz="1200" dirty="0">
                <a:solidFill>
                  <a:srgbClr val="002060"/>
                </a:solidFill>
              </a:rPr>
              <a:t> ~ 80% (estimated)</a:t>
            </a:r>
          </a:p>
          <a:p>
            <a:endParaRPr lang="en-US" sz="1200" dirty="0">
              <a:solidFill>
                <a:srgbClr val="002060"/>
              </a:solidFill>
            </a:endParaRPr>
          </a:p>
          <a:p>
            <a:r>
              <a:rPr lang="en-US" sz="1200" b="1" dirty="0">
                <a:solidFill>
                  <a:srgbClr val="002060"/>
                </a:solidFill>
              </a:rPr>
              <a:t>Stand-alone/Shared</a:t>
            </a:r>
            <a:r>
              <a:rPr lang="en-US" sz="1200" dirty="0">
                <a:solidFill>
                  <a:srgbClr val="002060"/>
                </a:solidFill>
              </a:rPr>
              <a:t> is about interoperability and standards compliance</a:t>
            </a:r>
          </a:p>
          <a:p>
            <a:endParaRPr lang="en-US" sz="1200" dirty="0">
              <a:solidFill>
                <a:srgbClr val="002060"/>
              </a:solidFill>
            </a:endParaRPr>
          </a:p>
          <a:p>
            <a:r>
              <a:rPr lang="en-US" sz="1200" b="1" dirty="0">
                <a:solidFill>
                  <a:srgbClr val="002060"/>
                </a:solidFill>
              </a:rPr>
              <a:t>Store/Reproduce: </a:t>
            </a:r>
            <a:r>
              <a:rPr lang="en-US" sz="1200" dirty="0">
                <a:solidFill>
                  <a:srgbClr val="002060"/>
                </a:solidFill>
              </a:rPr>
              <a:t>how much must be stored, for how long, how much can be reproduced? Not the same as Raw or Processed data</a:t>
            </a:r>
          </a:p>
        </p:txBody>
      </p:sp>
      <p:cxnSp>
        <p:nvCxnSpPr>
          <p:cNvPr id="32" name="Straight Connector 31"/>
          <p:cNvCxnSpPr/>
          <p:nvPr/>
        </p:nvCxnSpPr>
        <p:spPr>
          <a:xfrm>
            <a:off x="2590800" y="1352550"/>
            <a:ext cx="0" cy="2819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884677"/>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5530933" y="719102"/>
            <a:ext cx="3536867" cy="112232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69177" y="712628"/>
            <a:ext cx="3180292" cy="112232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3294470" y="431175"/>
            <a:ext cx="2326459" cy="134187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169177" y="1799411"/>
            <a:ext cx="8898624" cy="138194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Rectangle 1032"/>
          <p:cNvSpPr/>
          <p:nvPr/>
        </p:nvSpPr>
        <p:spPr>
          <a:xfrm>
            <a:off x="169177" y="3136721"/>
            <a:ext cx="8898624" cy="172102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068" y="1983313"/>
            <a:ext cx="954537" cy="632425"/>
          </a:xfrm>
          <a:prstGeom prst="rect">
            <a:avLst/>
          </a:prstGeom>
        </p:spPr>
      </p:pic>
      <p:pic>
        <p:nvPicPr>
          <p:cNvPr id="18" name="Picture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8455" y="4139538"/>
            <a:ext cx="991673" cy="540421"/>
          </a:xfrm>
          <a:prstGeom prst="rect">
            <a:avLst/>
          </a:prstGeom>
        </p:spPr>
      </p:pic>
      <p:sp>
        <p:nvSpPr>
          <p:cNvPr id="4" name="Rectangle 3"/>
          <p:cNvSpPr/>
          <p:nvPr/>
        </p:nvSpPr>
        <p:spPr>
          <a:xfrm>
            <a:off x="3124200" y="1565556"/>
            <a:ext cx="2667000" cy="2072994"/>
          </a:xfrm>
          <a:prstGeom prst="rect">
            <a:avLst/>
          </a:prstGeom>
          <a:solidFill>
            <a:srgbClr val="15539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Value</a:t>
            </a:r>
          </a:p>
          <a:p>
            <a:pPr algn="ctr"/>
            <a:r>
              <a:rPr lang="en-GB" dirty="0"/>
              <a:t>Veracity</a:t>
            </a:r>
          </a:p>
          <a:p>
            <a:pPr algn="ctr"/>
            <a:r>
              <a:rPr lang="en-GB" dirty="0"/>
              <a:t>Variability</a:t>
            </a:r>
          </a:p>
          <a:p>
            <a:pPr algn="ctr"/>
            <a:r>
              <a:rPr lang="en-GB" dirty="0"/>
              <a:t>Variety</a:t>
            </a:r>
          </a:p>
          <a:p>
            <a:pPr algn="ctr"/>
            <a:r>
              <a:rPr lang="en-GB" dirty="0"/>
              <a:t>Volume</a:t>
            </a:r>
          </a:p>
          <a:p>
            <a:pPr algn="ctr"/>
            <a:r>
              <a:rPr lang="en-GB" dirty="0"/>
              <a:t>Velocity</a:t>
            </a:r>
          </a:p>
        </p:txBody>
      </p:sp>
      <p:sp>
        <p:nvSpPr>
          <p:cNvPr id="8" name="TextBox 7"/>
          <p:cNvSpPr txBox="1"/>
          <p:nvPr/>
        </p:nvSpPr>
        <p:spPr>
          <a:xfrm>
            <a:off x="703789" y="2683737"/>
            <a:ext cx="1335622" cy="338554"/>
          </a:xfrm>
          <a:prstGeom prst="rect">
            <a:avLst/>
          </a:prstGeom>
          <a:solidFill>
            <a:srgbClr val="FFC000"/>
          </a:solidFill>
        </p:spPr>
        <p:txBody>
          <a:bodyPr wrap="square" rtlCol="0">
            <a:spAutoFit/>
          </a:bodyPr>
          <a:lstStyle>
            <a:defPPr>
              <a:defRPr lang="en-US"/>
            </a:defPPr>
            <a:lvl1pPr>
              <a:defRPr sz="800" b="1"/>
            </a:lvl1pPr>
          </a:lstStyle>
          <a:p>
            <a:r>
              <a:rPr lang="en-GB" dirty="0"/>
              <a:t>Data analysis</a:t>
            </a:r>
          </a:p>
          <a:p>
            <a:r>
              <a:rPr lang="en-GB" dirty="0"/>
              <a:t>and analytics platforms</a:t>
            </a:r>
          </a:p>
        </p:txBody>
      </p:sp>
      <p:pic>
        <p:nvPicPr>
          <p:cNvPr id="15" name="Picture 14"/>
          <p:cNvPicPr>
            <a:picLocks noChangeAspect="1"/>
          </p:cNvPicPr>
          <p:nvPr/>
        </p:nvPicPr>
        <p:blipFill rotWithShape="1">
          <a:blip r:embed="rId5"/>
          <a:srcRect r="42500" b="16276"/>
          <a:stretch/>
        </p:blipFill>
        <p:spPr>
          <a:xfrm>
            <a:off x="3352800" y="4016420"/>
            <a:ext cx="560320" cy="544333"/>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r="46411" b="22302"/>
          <a:stretch/>
        </p:blipFill>
        <p:spPr>
          <a:xfrm>
            <a:off x="2629960" y="4016420"/>
            <a:ext cx="657624" cy="538056"/>
          </a:xfrm>
          <a:prstGeom prst="rect">
            <a:avLst/>
          </a:prstGeom>
        </p:spPr>
      </p:pic>
      <p:sp>
        <p:nvSpPr>
          <p:cNvPr id="10" name="TextBox 9"/>
          <p:cNvSpPr txBox="1"/>
          <p:nvPr/>
        </p:nvSpPr>
        <p:spPr>
          <a:xfrm>
            <a:off x="2438400" y="4593406"/>
            <a:ext cx="1654686" cy="215444"/>
          </a:xfrm>
          <a:prstGeom prst="rect">
            <a:avLst/>
          </a:prstGeom>
          <a:solidFill>
            <a:srgbClr val="FFC000"/>
          </a:solidFill>
        </p:spPr>
        <p:txBody>
          <a:bodyPr wrap="square" rtlCol="0">
            <a:spAutoFit/>
          </a:bodyPr>
          <a:lstStyle/>
          <a:p>
            <a:r>
              <a:rPr lang="en-GB" sz="800" b="1" dirty="0"/>
              <a:t>Fast data acquisition systems</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400" y="3878329"/>
            <a:ext cx="806922" cy="651289"/>
          </a:xfrm>
          <a:prstGeom prst="rect">
            <a:avLst/>
          </a:prstGeom>
        </p:spPr>
      </p:pic>
      <p:sp>
        <p:nvSpPr>
          <p:cNvPr id="12" name="TextBox 11"/>
          <p:cNvSpPr txBox="1"/>
          <p:nvPr/>
        </p:nvSpPr>
        <p:spPr>
          <a:xfrm>
            <a:off x="5143101" y="4593406"/>
            <a:ext cx="1050288" cy="215444"/>
          </a:xfrm>
          <a:prstGeom prst="rect">
            <a:avLst/>
          </a:prstGeom>
          <a:solidFill>
            <a:srgbClr val="FFC000"/>
          </a:solidFill>
        </p:spPr>
        <p:txBody>
          <a:bodyPr wrap="square" rtlCol="0">
            <a:spAutoFit/>
          </a:bodyPr>
          <a:lstStyle>
            <a:defPPr>
              <a:defRPr lang="en-US"/>
            </a:defPPr>
            <a:lvl1pPr>
              <a:defRPr sz="800" b="1"/>
            </a:lvl1pPr>
          </a:lstStyle>
          <a:p>
            <a:r>
              <a:rPr lang="en-GB" dirty="0"/>
              <a:t>Flexible networks</a:t>
            </a: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3068" y="3917264"/>
            <a:ext cx="838200" cy="276905"/>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934" y="3404958"/>
            <a:ext cx="700587" cy="1050880"/>
          </a:xfrm>
          <a:prstGeom prst="rect">
            <a:avLst/>
          </a:prstGeom>
        </p:spPr>
      </p:pic>
      <p:sp>
        <p:nvSpPr>
          <p:cNvPr id="5" name="TextBox 4"/>
          <p:cNvSpPr txBox="1"/>
          <p:nvPr/>
        </p:nvSpPr>
        <p:spPr>
          <a:xfrm>
            <a:off x="852174" y="4055515"/>
            <a:ext cx="1485109" cy="338554"/>
          </a:xfrm>
          <a:prstGeom prst="rect">
            <a:avLst/>
          </a:prstGeom>
          <a:solidFill>
            <a:srgbClr val="FFC000"/>
          </a:solidFill>
        </p:spPr>
        <p:txBody>
          <a:bodyPr wrap="square" rtlCol="0">
            <a:spAutoFit/>
          </a:bodyPr>
          <a:lstStyle>
            <a:defPPr>
              <a:defRPr lang="en-US"/>
            </a:defPPr>
            <a:lvl1pPr>
              <a:defRPr sz="800" b="1"/>
            </a:lvl1pPr>
          </a:lstStyle>
          <a:p>
            <a:r>
              <a:rPr lang="en-GB" dirty="0"/>
              <a:t>Large storage (disks, tapes, memory)</a:t>
            </a:r>
          </a:p>
        </p:txBody>
      </p:sp>
      <p:pic>
        <p:nvPicPr>
          <p:cNvPr id="20" name="Picture 19"/>
          <p:cNvPicPr>
            <a:picLocks noChangeAspect="1"/>
          </p:cNvPicPr>
          <p:nvPr/>
        </p:nvPicPr>
        <p:blipFill>
          <a:blip r:embed="rId10" cstate="print">
            <a:clrChange>
              <a:clrFrom>
                <a:srgbClr val="FCFDFF"/>
              </a:clrFrom>
              <a:clrTo>
                <a:srgbClr val="FCFDFF">
                  <a:alpha val="0"/>
                </a:srgbClr>
              </a:clrTo>
            </a:clrChange>
            <a:extLst>
              <a:ext uri="{28A0092B-C50C-407E-A947-70E740481C1C}">
                <a14:useLocalDpi xmlns:a14="http://schemas.microsoft.com/office/drawing/2010/main" val="0"/>
              </a:ext>
            </a:extLst>
          </a:blip>
          <a:stretch>
            <a:fillRect/>
          </a:stretch>
        </p:blipFill>
        <p:spPr>
          <a:xfrm>
            <a:off x="1773983" y="3257550"/>
            <a:ext cx="620584" cy="543011"/>
          </a:xfrm>
          <a:prstGeom prst="rect">
            <a:avLst/>
          </a:prstGeom>
        </p:spPr>
      </p:pic>
      <p:pic>
        <p:nvPicPr>
          <p:cNvPr id="21" name="Picture 20"/>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458417" y="3582776"/>
            <a:ext cx="727835" cy="486067"/>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3187" y="2389235"/>
            <a:ext cx="1041938" cy="246418"/>
          </a:xfrm>
          <a:prstGeom prst="rect">
            <a:avLst/>
          </a:prstGeom>
        </p:spPr>
      </p:pic>
      <p:pic>
        <p:nvPicPr>
          <p:cNvPr id="23" name="Picture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06252" y="2148284"/>
            <a:ext cx="647495" cy="343825"/>
          </a:xfrm>
          <a:prstGeom prst="rect">
            <a:avLst/>
          </a:prstGeom>
        </p:spPr>
      </p:pic>
      <p:pic>
        <p:nvPicPr>
          <p:cNvPr id="1026" name="Picture 2" descr="http://patrickcollings.blogs.com/.a/6a00d8341d55ee53ef01156fa4f98d970c-400w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1109" y="1026853"/>
            <a:ext cx="726625" cy="5068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13654" y="1011061"/>
            <a:ext cx="562426" cy="566424"/>
          </a:xfrm>
          <a:prstGeom prst="rect">
            <a:avLst/>
          </a:prstGeom>
        </p:spPr>
      </p:pic>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18709" y="1039953"/>
            <a:ext cx="656480" cy="656480"/>
          </a:xfrm>
          <a:prstGeom prst="rect">
            <a:avLst/>
          </a:prstGeom>
        </p:spPr>
      </p:pic>
      <p:sp>
        <p:nvSpPr>
          <p:cNvPr id="14" name="TextBox 13"/>
          <p:cNvSpPr txBox="1"/>
          <p:nvPr/>
        </p:nvSpPr>
        <p:spPr>
          <a:xfrm>
            <a:off x="1644276" y="1603774"/>
            <a:ext cx="1083951" cy="338554"/>
          </a:xfrm>
          <a:prstGeom prst="rect">
            <a:avLst/>
          </a:prstGeom>
          <a:solidFill>
            <a:srgbClr val="FFC000"/>
          </a:solidFill>
        </p:spPr>
        <p:txBody>
          <a:bodyPr wrap="square" rtlCol="0">
            <a:spAutoFit/>
          </a:bodyPr>
          <a:lstStyle>
            <a:defPPr>
              <a:defRPr lang="en-US"/>
            </a:defPPr>
            <a:lvl1pPr>
              <a:defRPr sz="800" b="1"/>
            </a:lvl1pPr>
          </a:lstStyle>
          <a:p>
            <a:r>
              <a:rPr lang="en-GB" dirty="0"/>
              <a:t>Data visualization,</a:t>
            </a:r>
          </a:p>
          <a:p>
            <a:r>
              <a:rPr lang="en-GB" dirty="0"/>
              <a:t>representation</a:t>
            </a:r>
          </a:p>
        </p:txBody>
      </p:sp>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1084" y="1975149"/>
            <a:ext cx="615535" cy="210388"/>
          </a:xfrm>
          <a:prstGeom prst="rect">
            <a:avLst/>
          </a:prstGeom>
        </p:spPr>
      </p:pic>
      <p:pic>
        <p:nvPicPr>
          <p:cNvPr id="30" name="Picture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94184" y="3257550"/>
            <a:ext cx="1529158" cy="917495"/>
          </a:xfrm>
          <a:prstGeom prst="rect">
            <a:avLst/>
          </a:prstGeom>
        </p:spPr>
      </p:pic>
      <p:sp>
        <p:nvSpPr>
          <p:cNvPr id="6" name="TextBox 5"/>
          <p:cNvSpPr txBox="1"/>
          <p:nvPr/>
        </p:nvSpPr>
        <p:spPr>
          <a:xfrm>
            <a:off x="6934200" y="3972830"/>
            <a:ext cx="2057400" cy="461665"/>
          </a:xfrm>
          <a:prstGeom prst="rect">
            <a:avLst/>
          </a:prstGeom>
          <a:solidFill>
            <a:srgbClr val="FFC000"/>
          </a:solidFill>
        </p:spPr>
        <p:txBody>
          <a:bodyPr wrap="square" rtlCol="0">
            <a:spAutoFit/>
          </a:bodyPr>
          <a:lstStyle>
            <a:defPPr>
              <a:defRPr lang="en-US"/>
            </a:defPPr>
            <a:lvl1pPr>
              <a:defRPr sz="800" b="1"/>
            </a:lvl1pPr>
          </a:lstStyle>
          <a:p>
            <a:r>
              <a:rPr lang="en-GB" dirty="0"/>
              <a:t>Distributed Computing and Data Grids, Clouds, HPC, Crowd Computing</a:t>
            </a:r>
          </a:p>
        </p:txBody>
      </p:sp>
      <p:pic>
        <p:nvPicPr>
          <p:cNvPr id="31" name="Picture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63645" y="2287913"/>
            <a:ext cx="1069283" cy="527959"/>
          </a:xfrm>
          <a:prstGeom prst="rect">
            <a:avLst/>
          </a:prstGeom>
        </p:spPr>
      </p:pic>
      <p:pic>
        <p:nvPicPr>
          <p:cNvPr id="1024" name="Picture 10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06335" y="2169585"/>
            <a:ext cx="902322" cy="690722"/>
          </a:xfrm>
          <a:prstGeom prst="rect">
            <a:avLst/>
          </a:prstGeom>
        </p:spPr>
      </p:pic>
      <p:pic>
        <p:nvPicPr>
          <p:cNvPr id="1025" name="Picture 1024"/>
          <p:cNvPicPr>
            <a:picLocks noChangeAspect="1"/>
          </p:cNvPicPr>
          <p:nvPr/>
        </p:nvPicPr>
        <p:blipFill rotWithShape="1">
          <a:blip r:embed="rId21" cstate="print">
            <a:extLst>
              <a:ext uri="{28A0092B-C50C-407E-A947-70E740481C1C}">
                <a14:useLocalDpi xmlns:a14="http://schemas.microsoft.com/office/drawing/2010/main" val="0"/>
              </a:ext>
            </a:extLst>
          </a:blip>
          <a:srcRect r="36472"/>
          <a:stretch/>
        </p:blipFill>
        <p:spPr>
          <a:xfrm>
            <a:off x="8099400" y="2114550"/>
            <a:ext cx="677714" cy="529468"/>
          </a:xfrm>
          <a:prstGeom prst="rect">
            <a:avLst/>
          </a:prstGeom>
        </p:spPr>
      </p:pic>
      <p:sp>
        <p:nvSpPr>
          <p:cNvPr id="9" name="TextBox 8"/>
          <p:cNvSpPr txBox="1"/>
          <p:nvPr/>
        </p:nvSpPr>
        <p:spPr>
          <a:xfrm>
            <a:off x="6890238" y="2673128"/>
            <a:ext cx="2101362" cy="338554"/>
          </a:xfrm>
          <a:prstGeom prst="rect">
            <a:avLst/>
          </a:prstGeom>
          <a:solidFill>
            <a:srgbClr val="FFC000"/>
          </a:solidFill>
        </p:spPr>
        <p:txBody>
          <a:bodyPr wrap="square" rtlCol="0">
            <a:spAutoFit/>
          </a:bodyPr>
          <a:lstStyle>
            <a:defPPr>
              <a:defRPr lang="en-US"/>
            </a:defPPr>
            <a:lvl1pPr>
              <a:defRPr sz="800" b="1"/>
            </a:lvl1pPr>
          </a:lstStyle>
          <a:p>
            <a:r>
              <a:rPr lang="en-GB" dirty="0"/>
              <a:t>Pattern recognition, NLP</a:t>
            </a:r>
          </a:p>
          <a:p>
            <a:r>
              <a:rPr lang="en-GB" dirty="0"/>
              <a:t>machine learning, predictive analytics</a:t>
            </a:r>
          </a:p>
        </p:txBody>
      </p:sp>
      <p:grpSp>
        <p:nvGrpSpPr>
          <p:cNvPr id="36" name="Group 35"/>
          <p:cNvGrpSpPr/>
          <p:nvPr/>
        </p:nvGrpSpPr>
        <p:grpSpPr>
          <a:xfrm>
            <a:off x="6674999" y="742950"/>
            <a:ext cx="974389" cy="707024"/>
            <a:chOff x="4572000" y="1809750"/>
            <a:chExt cx="2857500" cy="2009775"/>
          </a:xfrm>
        </p:grpSpPr>
        <p:pic>
          <p:nvPicPr>
            <p:cNvPr id="37" name="Picture 36"/>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0" y="1809750"/>
              <a:ext cx="2857500" cy="2009775"/>
            </a:xfrm>
            <a:prstGeom prst="rect">
              <a:avLst/>
            </a:prstGeom>
          </p:spPr>
        </p:pic>
        <p:pic>
          <p:nvPicPr>
            <p:cNvPr id="38" name="Picture 37"/>
            <p:cNvPicPr>
              <a:picLocks noChangeAspect="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32" t="28455" r="12834"/>
            <a:stretch/>
          </p:blipFill>
          <p:spPr>
            <a:xfrm>
              <a:off x="4953000" y="2143125"/>
              <a:ext cx="2133600" cy="1257300"/>
            </a:xfrm>
            <a:prstGeom prst="rect">
              <a:avLst/>
            </a:prstGeom>
          </p:spPr>
        </p:pic>
      </p:grpSp>
      <p:sp>
        <p:nvSpPr>
          <p:cNvPr id="11" name="TextBox 10"/>
          <p:cNvSpPr txBox="1"/>
          <p:nvPr/>
        </p:nvSpPr>
        <p:spPr>
          <a:xfrm>
            <a:off x="6520833" y="1400486"/>
            <a:ext cx="1282723" cy="338554"/>
          </a:xfrm>
          <a:prstGeom prst="rect">
            <a:avLst/>
          </a:prstGeom>
          <a:solidFill>
            <a:srgbClr val="FFC000"/>
          </a:solidFill>
        </p:spPr>
        <p:txBody>
          <a:bodyPr wrap="square" rtlCol="0">
            <a:spAutoFit/>
          </a:bodyPr>
          <a:lstStyle>
            <a:defPPr>
              <a:defRPr lang="en-US"/>
            </a:defPPr>
            <a:lvl1pPr>
              <a:defRPr sz="800" b="1"/>
            </a:lvl1pPr>
          </a:lstStyle>
          <a:p>
            <a:r>
              <a:rPr lang="en-GB" dirty="0"/>
              <a:t>Applications designed</a:t>
            </a:r>
          </a:p>
          <a:p>
            <a:r>
              <a:rPr lang="en-GB" dirty="0"/>
              <a:t>for “big data”</a:t>
            </a:r>
          </a:p>
        </p:txBody>
      </p:sp>
      <p:grpSp>
        <p:nvGrpSpPr>
          <p:cNvPr id="1031" name="Group 1030"/>
          <p:cNvGrpSpPr/>
          <p:nvPr/>
        </p:nvGrpSpPr>
        <p:grpSpPr>
          <a:xfrm>
            <a:off x="4249373" y="723560"/>
            <a:ext cx="509281" cy="605586"/>
            <a:chOff x="3834195" y="570088"/>
            <a:chExt cx="509281" cy="605586"/>
          </a:xfrm>
        </p:grpSpPr>
        <p:pic>
          <p:nvPicPr>
            <p:cNvPr id="1029" name="Picture 1028"/>
            <p:cNvPicPr>
              <a:picLocks noChangeAspect="1"/>
            </p:cNvPicPr>
            <p:nvPr/>
          </p:nvPicPr>
          <p:blipFill>
            <a:blip r:embed="rId24"/>
            <a:stretch>
              <a:fillRect/>
            </a:stretch>
          </p:blipFill>
          <p:spPr>
            <a:xfrm rot="20319293">
              <a:off x="3953050" y="701916"/>
              <a:ext cx="390426" cy="330300"/>
            </a:xfrm>
            <a:prstGeom prst="rect">
              <a:avLst/>
            </a:prstGeom>
          </p:spPr>
        </p:pic>
        <p:sp>
          <p:nvSpPr>
            <p:cNvPr id="1030" name="Rectangle 1029"/>
            <p:cNvSpPr/>
            <p:nvPr/>
          </p:nvSpPr>
          <p:spPr>
            <a:xfrm>
              <a:off x="3834195" y="570088"/>
              <a:ext cx="162779" cy="6055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32" name="Picture 1031"/>
          <p:cNvPicPr>
            <a:picLocks noChangeAspect="1"/>
          </p:cNvPicPr>
          <p:nvPr/>
        </p:nvPicPr>
        <p:blipFill>
          <a:blip r:embed="rId25"/>
          <a:stretch>
            <a:fillRect/>
          </a:stretch>
        </p:blipFill>
        <p:spPr>
          <a:xfrm>
            <a:off x="4352975" y="1005378"/>
            <a:ext cx="399823" cy="292964"/>
          </a:xfrm>
          <a:prstGeom prst="rect">
            <a:avLst/>
          </a:prstGeom>
        </p:spPr>
      </p:pic>
      <p:pic>
        <p:nvPicPr>
          <p:cNvPr id="1028" name="Picture 1027"/>
          <p:cNvPicPr>
            <a:picLocks noChangeAspect="1"/>
          </p:cNvPicPr>
          <p:nvPr/>
        </p:nvPicPr>
        <p:blipFill rotWithShape="1">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rcRect l="77437" t="20000" b="20000"/>
          <a:stretch/>
        </p:blipFill>
        <p:spPr>
          <a:xfrm flipH="1">
            <a:off x="4141149" y="842246"/>
            <a:ext cx="260624" cy="643133"/>
          </a:xfrm>
          <a:prstGeom prst="rect">
            <a:avLst/>
          </a:prstGeom>
        </p:spPr>
      </p:pic>
      <p:sp>
        <p:nvSpPr>
          <p:cNvPr id="13" name="TextBox 12"/>
          <p:cNvSpPr txBox="1"/>
          <p:nvPr/>
        </p:nvSpPr>
        <p:spPr>
          <a:xfrm>
            <a:off x="3969041" y="497183"/>
            <a:ext cx="748923" cy="215444"/>
          </a:xfrm>
          <a:prstGeom prst="rect">
            <a:avLst/>
          </a:prstGeom>
          <a:solidFill>
            <a:srgbClr val="FFC000"/>
          </a:solidFill>
        </p:spPr>
        <p:txBody>
          <a:bodyPr wrap="square" rtlCol="0">
            <a:spAutoFit/>
          </a:bodyPr>
          <a:lstStyle>
            <a:defPPr>
              <a:defRPr lang="en-US"/>
            </a:defPPr>
            <a:lvl1pPr>
              <a:defRPr sz="800" b="1"/>
            </a:lvl1pPr>
          </a:lstStyle>
          <a:p>
            <a:r>
              <a:rPr lang="en-GB" dirty="0"/>
              <a:t>Information</a:t>
            </a:r>
          </a:p>
        </p:txBody>
      </p:sp>
      <p:sp>
        <p:nvSpPr>
          <p:cNvPr id="1034" name="Rectangle 1033"/>
          <p:cNvSpPr/>
          <p:nvPr/>
        </p:nvSpPr>
        <p:spPr>
          <a:xfrm>
            <a:off x="165053" y="4686754"/>
            <a:ext cx="1293363" cy="215444"/>
          </a:xfrm>
          <a:prstGeom prst="rect">
            <a:avLst/>
          </a:prstGeom>
          <a:solidFill>
            <a:srgbClr val="155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Infrastructure</a:t>
            </a:r>
          </a:p>
        </p:txBody>
      </p:sp>
      <p:sp>
        <p:nvSpPr>
          <p:cNvPr id="50" name="Rectangle 49"/>
          <p:cNvSpPr/>
          <p:nvPr/>
        </p:nvSpPr>
        <p:spPr>
          <a:xfrm>
            <a:off x="169177" y="3036007"/>
            <a:ext cx="1293363" cy="215444"/>
          </a:xfrm>
          <a:prstGeom prst="rect">
            <a:avLst/>
          </a:prstGeom>
          <a:solidFill>
            <a:srgbClr val="155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Platform</a:t>
            </a:r>
          </a:p>
        </p:txBody>
      </p:sp>
      <p:sp>
        <p:nvSpPr>
          <p:cNvPr id="52" name="Rectangle 51"/>
          <p:cNvSpPr/>
          <p:nvPr/>
        </p:nvSpPr>
        <p:spPr>
          <a:xfrm>
            <a:off x="165054" y="1628796"/>
            <a:ext cx="1293363" cy="215444"/>
          </a:xfrm>
          <a:prstGeom prst="rect">
            <a:avLst/>
          </a:prstGeom>
          <a:solidFill>
            <a:srgbClr val="155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Software</a:t>
            </a:r>
          </a:p>
        </p:txBody>
      </p:sp>
      <p:sp>
        <p:nvSpPr>
          <p:cNvPr id="53" name="Rectangle 52"/>
          <p:cNvSpPr/>
          <p:nvPr/>
        </p:nvSpPr>
        <p:spPr>
          <a:xfrm>
            <a:off x="3766020" y="498399"/>
            <a:ext cx="1293363" cy="215444"/>
          </a:xfrm>
          <a:prstGeom prst="rect">
            <a:avLst/>
          </a:prstGeom>
          <a:solidFill>
            <a:srgbClr val="155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Information</a:t>
            </a:r>
          </a:p>
        </p:txBody>
      </p:sp>
      <p:sp>
        <p:nvSpPr>
          <p:cNvPr id="33" name="Rectangle 32">
            <a:extLst>
              <a:ext uri="{FF2B5EF4-FFF2-40B4-BE49-F238E27FC236}">
                <a16:creationId xmlns:a16="http://schemas.microsoft.com/office/drawing/2014/main" xmlns="" id="{4EF83A95-2BBF-4140-BE67-12B83F9A1FB8}"/>
              </a:ext>
            </a:extLst>
          </p:cNvPr>
          <p:cNvSpPr/>
          <p:nvPr/>
        </p:nvSpPr>
        <p:spPr>
          <a:xfrm>
            <a:off x="165053" y="1841424"/>
            <a:ext cx="8902747" cy="141002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55451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3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1034"/>
                                        </p:tgtEl>
                                        <p:attrNameLst>
                                          <p:attrName>style.visibility</p:attrName>
                                        </p:attrNameLst>
                                      </p:cBhvr>
                                      <p:to>
                                        <p:strVal val="visible"/>
                                      </p:to>
                                    </p:set>
                                    <p:anim calcmode="lin" valueType="num">
                                      <p:cBhvr additive="base">
                                        <p:cTn id="89" dur="500" fill="hold"/>
                                        <p:tgtEl>
                                          <p:spTgt spid="1034"/>
                                        </p:tgtEl>
                                        <p:attrNameLst>
                                          <p:attrName>ppt_x</p:attrName>
                                        </p:attrNameLst>
                                      </p:cBhvr>
                                      <p:tavLst>
                                        <p:tav tm="0">
                                          <p:val>
                                            <p:strVal val="0-#ppt_w/2"/>
                                          </p:val>
                                        </p:tav>
                                        <p:tav tm="100000">
                                          <p:val>
                                            <p:strVal val="#ppt_x"/>
                                          </p:val>
                                        </p:tav>
                                      </p:tavLst>
                                    </p:anim>
                                    <p:anim calcmode="lin" valueType="num">
                                      <p:cBhvr additive="base">
                                        <p:cTn id="90" dur="500" fill="hold"/>
                                        <p:tgtEl>
                                          <p:spTgt spid="1034"/>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1033"/>
                                        </p:tgtEl>
                                        <p:attrNameLst>
                                          <p:attrName>style.visibility</p:attrName>
                                        </p:attrNameLst>
                                      </p:cBhvr>
                                      <p:to>
                                        <p:strVal val="visible"/>
                                      </p:to>
                                    </p:set>
                                    <p:anim calcmode="lin" valueType="num">
                                      <p:cBhvr additive="base">
                                        <p:cTn id="93" dur="500" fill="hold"/>
                                        <p:tgtEl>
                                          <p:spTgt spid="1033"/>
                                        </p:tgtEl>
                                        <p:attrNameLst>
                                          <p:attrName>ppt_x</p:attrName>
                                        </p:attrNameLst>
                                      </p:cBhvr>
                                      <p:tavLst>
                                        <p:tav tm="0">
                                          <p:val>
                                            <p:strVal val="0-#ppt_w/2"/>
                                          </p:val>
                                        </p:tav>
                                        <p:tav tm="100000">
                                          <p:val>
                                            <p:strVal val="#ppt_x"/>
                                          </p:val>
                                        </p:tav>
                                      </p:tavLst>
                                    </p:anim>
                                    <p:anim calcmode="lin" valueType="num">
                                      <p:cBhvr additive="base">
                                        <p:cTn id="94"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anim calcmode="lin" valueType="num">
                                      <p:cBhvr additive="base">
                                        <p:cTn id="99" dur="500" fill="hold"/>
                                        <p:tgtEl>
                                          <p:spTgt spid="50"/>
                                        </p:tgtEl>
                                        <p:attrNameLst>
                                          <p:attrName>ppt_x</p:attrName>
                                        </p:attrNameLst>
                                      </p:cBhvr>
                                      <p:tavLst>
                                        <p:tav tm="0">
                                          <p:val>
                                            <p:strVal val="0-#ppt_w/2"/>
                                          </p:val>
                                        </p:tav>
                                        <p:tav tm="100000">
                                          <p:val>
                                            <p:strVal val="#ppt_x"/>
                                          </p:val>
                                        </p:tav>
                                      </p:tavLst>
                                    </p:anim>
                                    <p:anim calcmode="lin" valueType="num">
                                      <p:cBhvr additive="base">
                                        <p:cTn id="100" dur="500" fill="hold"/>
                                        <p:tgtEl>
                                          <p:spTgt spid="50"/>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additive="base">
                                        <p:cTn id="103" dur="500" fill="hold"/>
                                        <p:tgtEl>
                                          <p:spTgt spid="45"/>
                                        </p:tgtEl>
                                        <p:attrNameLst>
                                          <p:attrName>ppt_x</p:attrName>
                                        </p:attrNameLst>
                                      </p:cBhvr>
                                      <p:tavLst>
                                        <p:tav tm="0">
                                          <p:val>
                                            <p:strVal val="0-#ppt_w/2"/>
                                          </p:val>
                                        </p:tav>
                                        <p:tav tm="100000">
                                          <p:val>
                                            <p:strVal val="#ppt_x"/>
                                          </p:val>
                                        </p:tav>
                                      </p:tavLst>
                                    </p:anim>
                                    <p:anim calcmode="lin" valueType="num">
                                      <p:cBhvr additive="base">
                                        <p:cTn id="10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additive="base">
                                        <p:cTn id="109" dur="500" fill="hold"/>
                                        <p:tgtEl>
                                          <p:spTgt spid="52"/>
                                        </p:tgtEl>
                                        <p:attrNameLst>
                                          <p:attrName>ppt_x</p:attrName>
                                        </p:attrNameLst>
                                      </p:cBhvr>
                                      <p:tavLst>
                                        <p:tav tm="0">
                                          <p:val>
                                            <p:strVal val="0-#ppt_w/2"/>
                                          </p:val>
                                        </p:tav>
                                        <p:tav tm="100000">
                                          <p:val>
                                            <p:strVal val="#ppt_x"/>
                                          </p:val>
                                        </p:tav>
                                      </p:tavLst>
                                    </p:anim>
                                    <p:anim calcmode="lin" valueType="num">
                                      <p:cBhvr additive="base">
                                        <p:cTn id="110" dur="500" fill="hold"/>
                                        <p:tgtEl>
                                          <p:spTgt spid="52"/>
                                        </p:tgtEl>
                                        <p:attrNameLst>
                                          <p:attrName>ppt_y</p:attrName>
                                        </p:attrNameLst>
                                      </p:cBhvr>
                                      <p:tavLst>
                                        <p:tav tm="0">
                                          <p:val>
                                            <p:strVal val="#ppt_y"/>
                                          </p:val>
                                        </p:tav>
                                        <p:tav tm="100000">
                                          <p:val>
                                            <p:strVal val="#ppt_y"/>
                                          </p:val>
                                        </p:tav>
                                      </p:tavLst>
                                    </p:anim>
                                  </p:childTnLst>
                                </p:cTn>
                              </p:par>
                              <p:par>
                                <p:cTn id="111" presetID="2" presetClass="entr" presetSubtype="8" fill="hold" grpId="0" nodeType="withEffect">
                                  <p:stCondLst>
                                    <p:cond delay="0"/>
                                  </p:stCondLst>
                                  <p:childTnLst>
                                    <p:set>
                                      <p:cBhvr>
                                        <p:cTn id="112" dur="1" fill="hold">
                                          <p:stCondLst>
                                            <p:cond delay="0"/>
                                          </p:stCondLst>
                                        </p:cTn>
                                        <p:tgtEl>
                                          <p:spTgt spid="46"/>
                                        </p:tgtEl>
                                        <p:attrNameLst>
                                          <p:attrName>style.visibility</p:attrName>
                                        </p:attrNameLst>
                                      </p:cBhvr>
                                      <p:to>
                                        <p:strVal val="visible"/>
                                      </p:to>
                                    </p:set>
                                    <p:anim calcmode="lin" valueType="num">
                                      <p:cBhvr additive="base">
                                        <p:cTn id="113" dur="500" fill="hold"/>
                                        <p:tgtEl>
                                          <p:spTgt spid="46"/>
                                        </p:tgtEl>
                                        <p:attrNameLst>
                                          <p:attrName>ppt_x</p:attrName>
                                        </p:attrNameLst>
                                      </p:cBhvr>
                                      <p:tavLst>
                                        <p:tav tm="0">
                                          <p:val>
                                            <p:strVal val="0-#ppt_w/2"/>
                                          </p:val>
                                        </p:tav>
                                        <p:tav tm="100000">
                                          <p:val>
                                            <p:strVal val="#ppt_x"/>
                                          </p:val>
                                        </p:tav>
                                      </p:tavLst>
                                    </p:anim>
                                    <p:anim calcmode="lin" valueType="num">
                                      <p:cBhvr additive="base">
                                        <p:cTn id="114" dur="500" fill="hold"/>
                                        <p:tgtEl>
                                          <p:spTgt spid="46"/>
                                        </p:tgtEl>
                                        <p:attrNameLst>
                                          <p:attrName>ppt_y</p:attrName>
                                        </p:attrNameLst>
                                      </p:cBhvr>
                                      <p:tavLst>
                                        <p:tav tm="0">
                                          <p:val>
                                            <p:strVal val="#ppt_y"/>
                                          </p:val>
                                        </p:tav>
                                        <p:tav tm="100000">
                                          <p:val>
                                            <p:strVal val="#ppt_y"/>
                                          </p:val>
                                        </p:tav>
                                      </p:tavLst>
                                    </p:anim>
                                  </p:childTnLst>
                                </p:cTn>
                              </p:par>
                              <p:par>
                                <p:cTn id="115" presetID="2" presetClass="entr" presetSubtype="8"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anim calcmode="lin" valueType="num">
                                      <p:cBhvr additive="base">
                                        <p:cTn id="117" dur="500" fill="hold"/>
                                        <p:tgtEl>
                                          <p:spTgt spid="54"/>
                                        </p:tgtEl>
                                        <p:attrNameLst>
                                          <p:attrName>ppt_x</p:attrName>
                                        </p:attrNameLst>
                                      </p:cBhvr>
                                      <p:tavLst>
                                        <p:tav tm="0">
                                          <p:val>
                                            <p:strVal val="0-#ppt_w/2"/>
                                          </p:val>
                                        </p:tav>
                                        <p:tav tm="100000">
                                          <p:val>
                                            <p:strVal val="#ppt_x"/>
                                          </p:val>
                                        </p:tav>
                                      </p:tavLst>
                                    </p:anim>
                                    <p:anim calcmode="lin" valueType="num">
                                      <p:cBhvr additive="base">
                                        <p:cTn id="11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1" fill="hold" grpId="0" nodeType="clickEffect">
                                  <p:stCondLst>
                                    <p:cond delay="0"/>
                                  </p:stCondLst>
                                  <p:childTnLst>
                                    <p:set>
                                      <p:cBhvr>
                                        <p:cTn id="122" dur="1" fill="hold">
                                          <p:stCondLst>
                                            <p:cond delay="0"/>
                                          </p:stCondLst>
                                        </p:cTn>
                                        <p:tgtEl>
                                          <p:spTgt spid="53"/>
                                        </p:tgtEl>
                                        <p:attrNameLst>
                                          <p:attrName>style.visibility</p:attrName>
                                        </p:attrNameLst>
                                      </p:cBhvr>
                                      <p:to>
                                        <p:strVal val="visible"/>
                                      </p:to>
                                    </p:set>
                                    <p:anim calcmode="lin" valueType="num">
                                      <p:cBhvr additive="base">
                                        <p:cTn id="123" dur="500" fill="hold"/>
                                        <p:tgtEl>
                                          <p:spTgt spid="53"/>
                                        </p:tgtEl>
                                        <p:attrNameLst>
                                          <p:attrName>ppt_x</p:attrName>
                                        </p:attrNameLst>
                                      </p:cBhvr>
                                      <p:tavLst>
                                        <p:tav tm="0">
                                          <p:val>
                                            <p:strVal val="#ppt_x"/>
                                          </p:val>
                                        </p:tav>
                                        <p:tav tm="100000">
                                          <p:val>
                                            <p:strVal val="#ppt_x"/>
                                          </p:val>
                                        </p:tav>
                                      </p:tavLst>
                                    </p:anim>
                                    <p:anim calcmode="lin" valueType="num">
                                      <p:cBhvr additive="base">
                                        <p:cTn id="124" dur="500" fill="hold"/>
                                        <p:tgtEl>
                                          <p:spTgt spid="53"/>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500" fill="hold"/>
                                        <p:tgtEl>
                                          <p:spTgt spid="47"/>
                                        </p:tgtEl>
                                        <p:attrNameLst>
                                          <p:attrName>ppt_x</p:attrName>
                                        </p:attrNameLst>
                                      </p:cBhvr>
                                      <p:tavLst>
                                        <p:tav tm="0">
                                          <p:val>
                                            <p:strVal val="#ppt_x"/>
                                          </p:val>
                                        </p:tav>
                                        <p:tav tm="100000">
                                          <p:val>
                                            <p:strVal val="#ppt_x"/>
                                          </p:val>
                                        </p:tav>
                                      </p:tavLst>
                                    </p:anim>
                                    <p:anim calcmode="lin" valueType="num">
                                      <p:cBhvr additive="base">
                                        <p:cTn id="12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6" grpId="0" animBg="1"/>
      <p:bldP spid="47" grpId="0" animBg="1"/>
      <p:bldP spid="45" grpId="0" animBg="1"/>
      <p:bldP spid="1033" grpId="0" animBg="1"/>
      <p:bldP spid="8" grpId="0" animBg="1"/>
      <p:bldP spid="10" grpId="0" animBg="1"/>
      <p:bldP spid="12" grpId="0" animBg="1"/>
      <p:bldP spid="5" grpId="0" animBg="1"/>
      <p:bldP spid="14" grpId="0" animBg="1"/>
      <p:bldP spid="6" grpId="0" animBg="1"/>
      <p:bldP spid="9" grpId="0" animBg="1"/>
      <p:bldP spid="11" grpId="0" animBg="1"/>
      <p:bldP spid="13" grpId="0" animBg="1"/>
      <p:bldP spid="1034" grpId="0" animBg="1"/>
      <p:bldP spid="50" grpId="0" animBg="1"/>
      <p:bldP spid="52" grpId="0" animBg="1"/>
      <p:bldP spid="53"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329722"/>
            <a:ext cx="7886700" cy="411956"/>
          </a:xfrm>
        </p:spPr>
        <p:txBody>
          <a:bodyPr>
            <a:normAutofit fontScale="90000"/>
          </a:bodyPr>
          <a:lstStyle/>
          <a:p>
            <a:r>
              <a:rPr lang="fr-FR" dirty="0"/>
              <a:t>CERN: A UNIQUE ENVIRONMENT</a:t>
            </a:r>
          </a:p>
        </p:txBody>
      </p:sp>
      <p:sp>
        <p:nvSpPr>
          <p:cNvPr id="3" name="Espace réservé du texte 2"/>
          <p:cNvSpPr>
            <a:spLocks noGrp="1"/>
          </p:cNvSpPr>
          <p:nvPr>
            <p:ph type="body" sz="quarter" idx="13"/>
          </p:nvPr>
        </p:nvSpPr>
        <p:spPr/>
        <p:txBody>
          <a:bodyPr>
            <a:normAutofit/>
          </a:bodyPr>
          <a:lstStyle/>
          <a:p>
            <a:r>
              <a:rPr lang="fr-FR" dirty="0"/>
              <a:t>Pushing technologies to </a:t>
            </a:r>
            <a:r>
              <a:rPr lang="fr-FR" dirty="0" err="1"/>
              <a:t>their</a:t>
            </a:r>
            <a:r>
              <a:rPr lang="fr-FR" dirty="0"/>
              <a:t> </a:t>
            </a:r>
            <a:r>
              <a:rPr lang="fr-FR" dirty="0" err="1"/>
              <a:t>limits</a:t>
            </a:r>
            <a:r>
              <a:rPr lang="fr-FR" dirty="0"/>
              <a:t> to enable </a:t>
            </a:r>
            <a:r>
              <a:rPr lang="fr-FR" dirty="0" err="1"/>
              <a:t>scientific</a:t>
            </a:r>
            <a:r>
              <a:rPr lang="fr-FR" dirty="0"/>
              <a:t> </a:t>
            </a:r>
            <a:r>
              <a:rPr lang="fr-FR" dirty="0" err="1"/>
              <a:t>research</a:t>
            </a:r>
            <a:endParaRPr lang="fr-FR" dirty="0"/>
          </a:p>
          <a:p>
            <a:endParaRPr lang="fr-FR" dirty="0"/>
          </a:p>
        </p:txBody>
      </p:sp>
      <p:pic>
        <p:nvPicPr>
          <p:cNvPr id="8" name="Espace réservé pour une image  7"/>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774477" y="1233798"/>
            <a:ext cx="7589848" cy="3471671"/>
          </a:xfrm>
        </p:spPr>
      </p:pic>
      <p:sp>
        <p:nvSpPr>
          <p:cNvPr id="12" name="Footer Placeholder 11"/>
          <p:cNvSpPr>
            <a:spLocks noGrp="1"/>
          </p:cNvSpPr>
          <p:nvPr>
            <p:ph type="ftr" sz="quarter" idx="17"/>
          </p:nvPr>
        </p:nvSpPr>
        <p:spPr/>
        <p:txBody>
          <a:bodyPr/>
          <a:lstStyle/>
          <a:p>
            <a:r>
              <a:rPr lang="en-US"/>
              <a:t>CERN: Science, Computing and Innovation</a:t>
            </a:r>
            <a:endParaRPr lang="en-GB" dirty="0"/>
          </a:p>
        </p:txBody>
      </p:sp>
    </p:spTree>
    <p:extLst>
      <p:ext uri="{BB962C8B-B14F-4D97-AF65-F5344CB8AC3E}">
        <p14:creationId xmlns:p14="http://schemas.microsoft.com/office/powerpoint/2010/main" val="1049186556"/>
      </p:ext>
    </p:extLst>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Science Clouds</a:t>
            </a:r>
            <a:endParaRPr lang="en-IE" dirty="0"/>
          </a:p>
        </p:txBody>
      </p:sp>
      <p:pic>
        <p:nvPicPr>
          <p:cNvPr id="10" name="Picture 9"/>
          <p:cNvPicPr>
            <a:picLocks noChangeAspect="1"/>
          </p:cNvPicPr>
          <p:nvPr/>
        </p:nvPicPr>
        <p:blipFill>
          <a:blip r:embed="rId2"/>
          <a:stretch>
            <a:fillRect/>
          </a:stretch>
        </p:blipFill>
        <p:spPr>
          <a:xfrm>
            <a:off x="513761" y="1103607"/>
            <a:ext cx="4329175" cy="3134920"/>
          </a:xfrm>
          <a:prstGeom prst="rect">
            <a:avLst/>
          </a:prstGeom>
        </p:spPr>
      </p:pic>
      <p:sp>
        <p:nvSpPr>
          <p:cNvPr id="11" name="TextBox 10"/>
          <p:cNvSpPr txBox="1"/>
          <p:nvPr/>
        </p:nvSpPr>
        <p:spPr>
          <a:xfrm>
            <a:off x="5181600" y="784625"/>
            <a:ext cx="3655470" cy="5239383"/>
          </a:xfrm>
          <a:prstGeom prst="rect">
            <a:avLst/>
          </a:prstGeom>
        </p:spPr>
        <p:txBody>
          <a:bodyPr vert="horz" lIns="91440" tIns="45720" rIns="91440" bIns="45720" rtlCol="0">
            <a:normAutofit/>
          </a:bodyPr>
          <a:lstStyle>
            <a:defPPr>
              <a:defRPr lang="en-US"/>
            </a:defPPr>
            <a:lvl1pPr marL="36576" defTabSz="685800">
              <a:lnSpc>
                <a:spcPct val="90000"/>
              </a:lnSpc>
              <a:spcBef>
                <a:spcPts val="750"/>
              </a:spcBef>
              <a:defRPr>
                <a:solidFill>
                  <a:srgbClr val="2A7DBF"/>
                </a:solidFill>
                <a:cs typeface="Arial" charset="0"/>
              </a:defRPr>
            </a:lvl1pPr>
          </a:lstStyle>
          <a:p>
            <a:r>
              <a:rPr lang="en-US" sz="1600" dirty="0"/>
              <a:t>The objective of CERN’s participation in the work programme is to develop policies, technologies and services that can support the Organization’s scientific programme, promote open science and expand the impact of fundamental research on society and the economy.</a:t>
            </a:r>
          </a:p>
          <a:p>
            <a:r>
              <a:rPr lang="en-US" sz="1600" dirty="0"/>
              <a:t>European Open Science Cloud can provide the context for future projects</a:t>
            </a:r>
          </a:p>
          <a:p>
            <a:endParaRPr lang="en-US" sz="1600" dirty="0"/>
          </a:p>
          <a:p>
            <a:r>
              <a:rPr lang="en-US" sz="1600" dirty="0"/>
              <a:t>However, a major question remains:</a:t>
            </a:r>
          </a:p>
          <a:p>
            <a:r>
              <a:rPr lang="en-US" sz="1600" b="1" dirty="0"/>
              <a:t>how to really make it accessible and usable by scientific communities at large</a:t>
            </a:r>
          </a:p>
        </p:txBody>
      </p:sp>
    </p:spTree>
    <p:extLst>
      <p:ext uri="{BB962C8B-B14F-4D97-AF65-F5344CB8AC3E}">
        <p14:creationId xmlns:p14="http://schemas.microsoft.com/office/powerpoint/2010/main" val="2424596107"/>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350"/>
            <a:ext cx="7886700" cy="497681"/>
          </a:xfrm>
        </p:spPr>
        <p:txBody>
          <a:bodyPr vert="horz" lIns="45720" rIns="45720" anchor="ctr">
            <a:normAutofit/>
          </a:bodyPr>
          <a:lstStyle/>
          <a:p>
            <a:pPr algn="l"/>
            <a:r>
              <a:rPr lang="en-US" sz="2588" dirty="0"/>
              <a:t>Ecosystem Effect</a:t>
            </a:r>
          </a:p>
        </p:txBody>
      </p:sp>
      <p:sp>
        <p:nvSpPr>
          <p:cNvPr id="8" name="Text Placeholder 7">
            <a:extLst>
              <a:ext uri="{FF2B5EF4-FFF2-40B4-BE49-F238E27FC236}">
                <a16:creationId xmlns:a16="http://schemas.microsoft.com/office/drawing/2014/main" xmlns="" id="{8C06E132-79B1-4658-AF8F-B688D954802B}"/>
              </a:ext>
            </a:extLst>
          </p:cNvPr>
          <p:cNvSpPr>
            <a:spLocks noGrp="1"/>
          </p:cNvSpPr>
          <p:nvPr>
            <p:ph type="body" sz="quarter" idx="13"/>
          </p:nvPr>
        </p:nvSpPr>
        <p:spPr>
          <a:xfrm>
            <a:off x="571500" y="514633"/>
            <a:ext cx="7886700" cy="464344"/>
          </a:xfrm>
        </p:spPr>
        <p:txBody>
          <a:bodyPr/>
          <a:lstStyle/>
          <a:p>
            <a:r>
              <a:rPr lang="en-US" dirty="0"/>
              <a:t>The Garden as a Metaphor for Platforms</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412" y="1895213"/>
            <a:ext cx="2857500" cy="1895475"/>
          </a:xfrm>
          <a:prstGeom prst="rect">
            <a:avLst/>
          </a:prstGeom>
        </p:spPr>
      </p:pic>
      <p:sp>
        <p:nvSpPr>
          <p:cNvPr id="6" name="Callout: Bent Line with Accent Bar 5"/>
          <p:cNvSpPr/>
          <p:nvPr/>
        </p:nvSpPr>
        <p:spPr>
          <a:xfrm>
            <a:off x="5804412" y="4408320"/>
            <a:ext cx="1524000" cy="471924"/>
          </a:xfrm>
          <a:prstGeom prst="accentCallout2">
            <a:avLst>
              <a:gd name="adj1" fmla="val 18750"/>
              <a:gd name="adj2" fmla="val -8333"/>
              <a:gd name="adj3" fmla="val -8424"/>
              <a:gd name="adj4" fmla="val -16667"/>
              <a:gd name="adj5" fmla="val -166050"/>
              <a:gd name="adj6" fmla="val -41345"/>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Gardeners, botanists</a:t>
            </a:r>
          </a:p>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C00000"/>
                </a:solidFill>
                <a:latin typeface="+mn-lt"/>
                <a:sym typeface="Helvetica Neue Light"/>
              </a:rPr>
              <a:t>(Technical experts)</a:t>
            </a:r>
            <a:endParaRPr kumimoji="0" lang="en-US" sz="1200" b="0" i="0" u="none" strike="noStrike" cap="none" spc="0" normalizeH="0" baseline="0" dirty="0">
              <a:ln>
                <a:noFill/>
              </a:ln>
              <a:solidFill>
                <a:srgbClr val="C00000"/>
              </a:solidFill>
              <a:effectLst/>
              <a:uFillTx/>
              <a:latin typeface="+mn-lt"/>
              <a:sym typeface="Helvetica Neue Light"/>
            </a:endParaRPr>
          </a:p>
        </p:txBody>
      </p:sp>
      <p:sp>
        <p:nvSpPr>
          <p:cNvPr id="20" name="Callout: Bent Line with Accent Bar 19"/>
          <p:cNvSpPr/>
          <p:nvPr/>
        </p:nvSpPr>
        <p:spPr>
          <a:xfrm>
            <a:off x="3556513" y="4072747"/>
            <a:ext cx="1828799" cy="841256"/>
          </a:xfrm>
          <a:prstGeom prst="accentCallout2">
            <a:avLst>
              <a:gd name="adj1" fmla="val 18750"/>
              <a:gd name="adj2" fmla="val -8333"/>
              <a:gd name="adj3" fmla="val -23553"/>
              <a:gd name="adj4" fmla="val 12458"/>
              <a:gd name="adj5" fmla="val -51829"/>
              <a:gd name="adj6" fmla="val 13010"/>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Sellers of fertilizers,</a:t>
            </a:r>
            <a:r>
              <a:rPr kumimoji="0" lang="en-US" sz="1200" b="0" i="0" u="none" strike="noStrike" cap="none" spc="0" normalizeH="0" dirty="0">
                <a:ln>
                  <a:noFill/>
                </a:ln>
                <a:solidFill>
                  <a:srgbClr val="002060"/>
                </a:solidFill>
                <a:effectLst/>
                <a:uFillTx/>
                <a:latin typeface="+mn-lt"/>
                <a:ea typeface="+mn-ea"/>
                <a:cs typeface="+mn-cs"/>
                <a:sym typeface="Helvetica Neue Light"/>
              </a:rPr>
              <a:t> equipment, furniture, electricity, water</a:t>
            </a:r>
          </a:p>
          <a:p>
            <a:pPr marL="0" marR="0" indent="0" algn="ctr" defTabSz="825500" rtl="0" fontAlgn="auto" latinLnBrk="0" hangingPunct="0">
              <a:lnSpc>
                <a:spcPct val="100000"/>
              </a:lnSpc>
              <a:spcBef>
                <a:spcPts val="0"/>
              </a:spcBef>
              <a:spcAft>
                <a:spcPts val="0"/>
              </a:spcAft>
              <a:buClrTx/>
              <a:buSzTx/>
              <a:buFontTx/>
              <a:buNone/>
              <a:tabLst/>
            </a:pPr>
            <a:r>
              <a:rPr lang="en-US" sz="1200" baseline="0" dirty="0">
                <a:solidFill>
                  <a:srgbClr val="C00000"/>
                </a:solidFill>
                <a:latin typeface="+mn-lt"/>
                <a:sym typeface="Helvetica Neue Light"/>
              </a:rPr>
              <a:t>(Infrastructure</a:t>
            </a:r>
            <a:r>
              <a:rPr lang="en-US" sz="1200" dirty="0">
                <a:solidFill>
                  <a:srgbClr val="C00000"/>
                </a:solidFill>
                <a:latin typeface="+mn-lt"/>
                <a:sym typeface="Helvetica Neue Light"/>
              </a:rPr>
              <a:t> providers</a:t>
            </a:r>
            <a:r>
              <a:rPr lang="en-US" sz="1200" baseline="0" dirty="0">
                <a:solidFill>
                  <a:srgbClr val="C00000"/>
                </a:solidFill>
                <a:latin typeface="+mn-lt"/>
                <a:sym typeface="Helvetica Neue Light"/>
              </a:rPr>
              <a:t>)</a:t>
            </a:r>
            <a:endParaRPr kumimoji="0" lang="en-US" sz="1200" b="0" i="0" u="none" strike="noStrike" cap="none" spc="0" normalizeH="0" baseline="0" dirty="0">
              <a:ln>
                <a:noFill/>
              </a:ln>
              <a:solidFill>
                <a:srgbClr val="C00000"/>
              </a:solidFill>
              <a:effectLst/>
              <a:uFillTx/>
              <a:latin typeface="+mn-lt"/>
              <a:sym typeface="Helvetica Neue Light"/>
            </a:endParaRPr>
          </a:p>
        </p:txBody>
      </p:sp>
      <p:sp>
        <p:nvSpPr>
          <p:cNvPr id="21" name="Callout: Bent Line with Accent Bar 20"/>
          <p:cNvSpPr/>
          <p:nvPr/>
        </p:nvSpPr>
        <p:spPr>
          <a:xfrm>
            <a:off x="5804412" y="970830"/>
            <a:ext cx="1815588" cy="656590"/>
          </a:xfrm>
          <a:prstGeom prst="accentCallout2">
            <a:avLst>
              <a:gd name="adj1" fmla="val 18750"/>
              <a:gd name="adj2" fmla="val -8333"/>
              <a:gd name="adj3" fmla="val 18750"/>
              <a:gd name="adj4" fmla="val -16667"/>
              <a:gd name="adj5" fmla="val 211795"/>
              <a:gd name="adj6" fmla="val -76284"/>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Kiosks</a:t>
            </a:r>
            <a:br>
              <a:rPr kumimoji="0" lang="en-US" sz="1200" b="0" i="0" u="none" strike="noStrike" cap="none" spc="0" normalizeH="0" baseline="0" dirty="0">
                <a:ln>
                  <a:noFill/>
                </a:ln>
                <a:solidFill>
                  <a:srgbClr val="002060"/>
                </a:solidFill>
                <a:effectLst/>
                <a:uFillTx/>
                <a:latin typeface="+mn-lt"/>
                <a:ea typeface="+mn-ea"/>
                <a:cs typeface="+mn-cs"/>
                <a:sym typeface="Helvetica Neue Light"/>
              </a:rPr>
            </a:br>
            <a:r>
              <a:rPr kumimoji="0" lang="en-US" sz="1200" b="0" i="0" u="none" strike="noStrike" cap="none" spc="0" normalizeH="0" baseline="0" dirty="0">
                <a:ln>
                  <a:noFill/>
                </a:ln>
                <a:solidFill>
                  <a:srgbClr val="C00000"/>
                </a:solidFill>
                <a:effectLst/>
                <a:uFillTx/>
                <a:latin typeface="+mn-lt"/>
                <a:ea typeface="+mn-ea"/>
                <a:cs typeface="+mn-cs"/>
                <a:sym typeface="Helvetica Neue Light"/>
              </a:rPr>
              <a:t>(Third-party services and extensions, Marketplace)</a:t>
            </a:r>
          </a:p>
        </p:txBody>
      </p:sp>
      <p:sp>
        <p:nvSpPr>
          <p:cNvPr id="22" name="Callout: Bent Line with Accent Bar 21"/>
          <p:cNvSpPr/>
          <p:nvPr/>
        </p:nvSpPr>
        <p:spPr>
          <a:xfrm>
            <a:off x="3061212" y="892763"/>
            <a:ext cx="1828799" cy="656590"/>
          </a:xfrm>
          <a:prstGeom prst="accentCallout2">
            <a:avLst>
              <a:gd name="adj1" fmla="val 84739"/>
              <a:gd name="adj2" fmla="val 97739"/>
              <a:gd name="adj3" fmla="val 110503"/>
              <a:gd name="adj4" fmla="val 102403"/>
              <a:gd name="adj5" fmla="val 177242"/>
              <a:gd name="adj6" fmla="val 66235"/>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People</a:t>
            </a:r>
            <a:r>
              <a:rPr kumimoji="0" lang="en-US" sz="1200" b="0" i="0" u="none" strike="noStrike" cap="none" spc="0" normalizeH="0" dirty="0">
                <a:ln>
                  <a:noFill/>
                </a:ln>
                <a:solidFill>
                  <a:srgbClr val="002060"/>
                </a:solidFill>
                <a:effectLst/>
                <a:uFillTx/>
                <a:latin typeface="+mn-lt"/>
                <a:ea typeface="+mn-ea"/>
                <a:cs typeface="+mn-cs"/>
                <a:sym typeface="Helvetica Neue Light"/>
              </a:rPr>
              <a:t> walking, playing, fishing</a:t>
            </a:r>
          </a:p>
          <a:p>
            <a:pPr marL="0" marR="0" indent="0" algn="ctr" defTabSz="825500" rtl="0" fontAlgn="auto" latinLnBrk="0" hangingPunct="0">
              <a:lnSpc>
                <a:spcPct val="100000"/>
              </a:lnSpc>
              <a:spcBef>
                <a:spcPts val="0"/>
              </a:spcBef>
              <a:spcAft>
                <a:spcPts val="0"/>
              </a:spcAft>
              <a:buClrTx/>
              <a:buSzTx/>
              <a:buFontTx/>
              <a:buNone/>
              <a:tabLst/>
            </a:pPr>
            <a:r>
              <a:rPr lang="en-US" sz="1200" baseline="0" dirty="0">
                <a:solidFill>
                  <a:srgbClr val="C00000"/>
                </a:solidFill>
                <a:latin typeface="+mn-lt"/>
                <a:sym typeface="Helvetica Neue Light"/>
              </a:rPr>
              <a:t>(Large communities)</a:t>
            </a:r>
            <a:endParaRPr kumimoji="0" lang="en-US" sz="1200" b="0" i="0" u="none" strike="noStrike" cap="none" spc="0" normalizeH="0" baseline="0" dirty="0">
              <a:ln>
                <a:noFill/>
              </a:ln>
              <a:solidFill>
                <a:srgbClr val="C00000"/>
              </a:solidFill>
              <a:effectLst/>
              <a:uFillTx/>
              <a:latin typeface="+mn-lt"/>
              <a:sym typeface="Helvetica Neue Light"/>
            </a:endParaRPr>
          </a:p>
        </p:txBody>
      </p:sp>
      <p:sp>
        <p:nvSpPr>
          <p:cNvPr id="23" name="Callout: Bent Line with Accent Bar 22"/>
          <p:cNvSpPr/>
          <p:nvPr/>
        </p:nvSpPr>
        <p:spPr>
          <a:xfrm>
            <a:off x="6795012" y="3836785"/>
            <a:ext cx="1143000" cy="471924"/>
          </a:xfrm>
          <a:prstGeom prst="accentCallout2">
            <a:avLst>
              <a:gd name="adj1" fmla="val 18750"/>
              <a:gd name="adj2" fmla="val -8333"/>
              <a:gd name="adj3" fmla="val 18750"/>
              <a:gd name="adj4" fmla="val -16667"/>
              <a:gd name="adj5" fmla="val -145848"/>
              <a:gd name="adj6" fmla="val -138603"/>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Seeds</a:t>
            </a:r>
            <a:br>
              <a:rPr kumimoji="0" lang="en-US" sz="1200" b="0" i="0" u="none" strike="noStrike" cap="none" spc="0" normalizeH="0" baseline="0" dirty="0">
                <a:ln>
                  <a:noFill/>
                </a:ln>
                <a:solidFill>
                  <a:srgbClr val="002060"/>
                </a:solidFill>
                <a:effectLst/>
                <a:uFillTx/>
                <a:latin typeface="+mn-lt"/>
                <a:ea typeface="+mn-ea"/>
                <a:cs typeface="+mn-cs"/>
                <a:sym typeface="Helvetica Neue Light"/>
              </a:rPr>
            </a:br>
            <a:r>
              <a:rPr kumimoji="0" lang="en-US" sz="1200" b="0" i="0" u="none" strike="noStrike" cap="none" spc="0" normalizeH="0" baseline="0" dirty="0">
                <a:ln>
                  <a:noFill/>
                </a:ln>
                <a:solidFill>
                  <a:srgbClr val="C00000"/>
                </a:solidFill>
                <a:effectLst/>
                <a:uFillTx/>
                <a:latin typeface="+mn-lt"/>
                <a:ea typeface="+mn-ea"/>
                <a:cs typeface="+mn-cs"/>
                <a:sym typeface="Helvetica Neue Light"/>
              </a:rPr>
              <a:t>(Pilot projects)</a:t>
            </a:r>
          </a:p>
        </p:txBody>
      </p:sp>
      <p:sp>
        <p:nvSpPr>
          <p:cNvPr id="24" name="Callout: Bent Line with Accent Bar 23"/>
          <p:cNvSpPr/>
          <p:nvPr/>
        </p:nvSpPr>
        <p:spPr>
          <a:xfrm>
            <a:off x="1431978" y="4453355"/>
            <a:ext cx="1276657" cy="471924"/>
          </a:xfrm>
          <a:prstGeom prst="accentCallout2">
            <a:avLst>
              <a:gd name="adj1" fmla="val 23438"/>
              <a:gd name="adj2" fmla="val 102957"/>
              <a:gd name="adj3" fmla="val 21875"/>
              <a:gd name="adj4" fmla="val 112365"/>
              <a:gd name="adj5" fmla="val -169419"/>
              <a:gd name="adj6" fmla="val 159218"/>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Weeds</a:t>
            </a:r>
          </a:p>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C00000"/>
                </a:solidFill>
                <a:latin typeface="+mn-lt"/>
                <a:sym typeface="Helvetica Neue Light"/>
              </a:rPr>
              <a:t>(Failed projects)</a:t>
            </a:r>
            <a:endParaRPr kumimoji="0" lang="en-US" sz="1200" b="0" i="0" u="none" strike="noStrike" cap="none" spc="0" normalizeH="0" baseline="0" dirty="0">
              <a:ln>
                <a:noFill/>
              </a:ln>
              <a:solidFill>
                <a:srgbClr val="C00000"/>
              </a:solidFill>
              <a:effectLst/>
              <a:uFillTx/>
              <a:latin typeface="+mn-lt"/>
              <a:sym typeface="Helvetica Neue Light"/>
            </a:endParaRPr>
          </a:p>
        </p:txBody>
      </p:sp>
      <p:sp>
        <p:nvSpPr>
          <p:cNvPr id="25" name="Callout: Bent Line with Accent Bar 24"/>
          <p:cNvSpPr/>
          <p:nvPr/>
        </p:nvSpPr>
        <p:spPr>
          <a:xfrm>
            <a:off x="6566412" y="1790987"/>
            <a:ext cx="1828800" cy="841256"/>
          </a:xfrm>
          <a:prstGeom prst="accentCallout2">
            <a:avLst>
              <a:gd name="adj1" fmla="val 18750"/>
              <a:gd name="adj2" fmla="val -8333"/>
              <a:gd name="adj3" fmla="val 18750"/>
              <a:gd name="adj4" fmla="val -16667"/>
              <a:gd name="adj5" fmla="val 70388"/>
              <a:gd name="adj6" fmla="val -72790"/>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How many people came today? What did they</a:t>
            </a:r>
            <a:r>
              <a:rPr kumimoji="0" lang="en-US" sz="1200" b="0" i="0" u="none" strike="noStrike" cap="none" spc="0" normalizeH="0" dirty="0">
                <a:ln>
                  <a:noFill/>
                </a:ln>
                <a:solidFill>
                  <a:srgbClr val="002060"/>
                </a:solidFill>
                <a:effectLst/>
                <a:uFillTx/>
                <a:latin typeface="+mn-lt"/>
                <a:ea typeface="+mn-ea"/>
                <a:cs typeface="+mn-cs"/>
                <a:sym typeface="Helvetica Neue Light"/>
              </a:rPr>
              <a:t> do?</a:t>
            </a:r>
            <a:br>
              <a:rPr kumimoji="0" lang="en-US" sz="1200" b="0" i="0" u="none" strike="noStrike" cap="none" spc="0" normalizeH="0" dirty="0">
                <a:ln>
                  <a:noFill/>
                </a:ln>
                <a:solidFill>
                  <a:srgbClr val="002060"/>
                </a:solidFill>
                <a:effectLst/>
                <a:uFillTx/>
                <a:latin typeface="+mn-lt"/>
                <a:ea typeface="+mn-ea"/>
                <a:cs typeface="+mn-cs"/>
                <a:sym typeface="Helvetica Neue Light"/>
              </a:rPr>
            </a:br>
            <a:r>
              <a:rPr kumimoji="0" lang="en-US" sz="1200" b="0" i="0" u="none" strike="noStrike" cap="none" spc="0" normalizeH="0" dirty="0">
                <a:ln>
                  <a:noFill/>
                </a:ln>
                <a:solidFill>
                  <a:srgbClr val="C00000"/>
                </a:solidFill>
                <a:effectLst/>
                <a:uFillTx/>
                <a:latin typeface="+mn-lt"/>
                <a:ea typeface="+mn-ea"/>
                <a:cs typeface="+mn-cs"/>
                <a:sym typeface="Helvetica Neue Light"/>
              </a:rPr>
              <a:t>(Statistics, trends, predictions)</a:t>
            </a:r>
            <a:endParaRPr kumimoji="0" lang="en-US" sz="1200" b="0" i="0" u="none" strike="noStrike" cap="none" spc="0" normalizeH="0" baseline="0" dirty="0">
              <a:ln>
                <a:noFill/>
              </a:ln>
              <a:solidFill>
                <a:srgbClr val="C00000"/>
              </a:solidFill>
              <a:effectLst/>
              <a:uFillTx/>
              <a:latin typeface="+mn-lt"/>
              <a:ea typeface="+mn-ea"/>
              <a:cs typeface="+mn-cs"/>
              <a:sym typeface="Helvetica Neue Light"/>
            </a:endParaRPr>
          </a:p>
        </p:txBody>
      </p:sp>
      <p:sp>
        <p:nvSpPr>
          <p:cNvPr id="26" name="Callout: Bent Line with Accent Bar 25"/>
          <p:cNvSpPr/>
          <p:nvPr/>
        </p:nvSpPr>
        <p:spPr>
          <a:xfrm>
            <a:off x="451362" y="1549353"/>
            <a:ext cx="2003323" cy="841256"/>
          </a:xfrm>
          <a:prstGeom prst="accentCallout2">
            <a:avLst>
              <a:gd name="adj1" fmla="val 29688"/>
              <a:gd name="adj2" fmla="val 107796"/>
              <a:gd name="adj3" fmla="val 53355"/>
              <a:gd name="adj4" fmla="val 124113"/>
              <a:gd name="adj5" fmla="val 85619"/>
              <a:gd name="adj6" fmla="val 153781"/>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Opening and closing</a:t>
            </a:r>
            <a:r>
              <a:rPr kumimoji="0" lang="en-US" sz="1200" b="0" i="0" u="none" strike="noStrike" cap="none" spc="0" normalizeH="0" dirty="0">
                <a:ln>
                  <a:noFill/>
                </a:ln>
                <a:solidFill>
                  <a:srgbClr val="002060"/>
                </a:solidFill>
                <a:effectLst/>
                <a:uFillTx/>
                <a:latin typeface="+mn-lt"/>
                <a:ea typeface="+mn-ea"/>
                <a:cs typeface="+mn-cs"/>
                <a:sym typeface="Helvetica Neue Light"/>
              </a:rPr>
              <a:t> times, don’t walk on the grass, no fishing on Tuesdays</a:t>
            </a:r>
          </a:p>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C00000"/>
                </a:solidFill>
                <a:latin typeface="+mn-lt"/>
                <a:sym typeface="Helvetica Neue Light"/>
              </a:rPr>
              <a:t>(Policies)</a:t>
            </a:r>
            <a:endParaRPr kumimoji="0" lang="en-US" sz="1200" b="0" i="0" u="none" strike="noStrike" cap="none" spc="0" normalizeH="0" baseline="0" dirty="0">
              <a:ln>
                <a:noFill/>
              </a:ln>
              <a:solidFill>
                <a:srgbClr val="C00000"/>
              </a:solidFill>
              <a:effectLst/>
              <a:uFillTx/>
              <a:latin typeface="+mn-lt"/>
              <a:sym typeface="Helvetica Neue Light"/>
            </a:endParaRPr>
          </a:p>
        </p:txBody>
      </p:sp>
      <p:sp>
        <p:nvSpPr>
          <p:cNvPr id="27" name="Callout: Bent Line with Accent Bar 26"/>
          <p:cNvSpPr/>
          <p:nvPr/>
        </p:nvSpPr>
        <p:spPr>
          <a:xfrm>
            <a:off x="1066800" y="874567"/>
            <a:ext cx="1665187" cy="656590"/>
          </a:xfrm>
          <a:prstGeom prst="accentCallout2">
            <a:avLst>
              <a:gd name="adj1" fmla="val 31251"/>
              <a:gd name="adj2" fmla="val 102957"/>
              <a:gd name="adj3" fmla="val 95316"/>
              <a:gd name="adj4" fmla="val 124362"/>
              <a:gd name="adj5" fmla="val 254285"/>
              <a:gd name="adj6" fmla="val 181129"/>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Concerts, games, suggestion box</a:t>
            </a:r>
          </a:p>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C00000"/>
                </a:solidFill>
                <a:latin typeface="+mn-lt"/>
                <a:sym typeface="Helvetica Neue Light"/>
              </a:rPr>
              <a:t>(Events, feedback)</a:t>
            </a:r>
            <a:endParaRPr kumimoji="0" lang="en-US" sz="1200" b="0" i="0" u="none" strike="noStrike" cap="none" spc="0" normalizeH="0" baseline="0" dirty="0">
              <a:ln>
                <a:noFill/>
              </a:ln>
              <a:solidFill>
                <a:srgbClr val="C00000"/>
              </a:solidFill>
              <a:effectLst/>
              <a:uFillTx/>
              <a:latin typeface="+mn-lt"/>
              <a:sym typeface="Helvetica Neue Light"/>
            </a:endParaRPr>
          </a:p>
        </p:txBody>
      </p:sp>
      <p:sp>
        <p:nvSpPr>
          <p:cNvPr id="28" name="Callout: Bent Line with Accent Bar 27"/>
          <p:cNvSpPr/>
          <p:nvPr/>
        </p:nvSpPr>
        <p:spPr>
          <a:xfrm>
            <a:off x="394212" y="3790688"/>
            <a:ext cx="1505257" cy="656590"/>
          </a:xfrm>
          <a:prstGeom prst="accentCallout2">
            <a:avLst>
              <a:gd name="adj1" fmla="val 28126"/>
              <a:gd name="adj2" fmla="val 107796"/>
              <a:gd name="adj3" fmla="val 9375"/>
              <a:gd name="adj4" fmla="val 130107"/>
              <a:gd name="adj5" fmla="val -61357"/>
              <a:gd name="adj6" fmla="val 254139"/>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Insects</a:t>
            </a:r>
            <a:r>
              <a:rPr kumimoji="0" lang="en-US" sz="1200" b="0" i="0" u="none" strike="noStrike" cap="none" spc="0" normalizeH="0" dirty="0">
                <a:ln>
                  <a:noFill/>
                </a:ln>
                <a:solidFill>
                  <a:srgbClr val="002060"/>
                </a:solidFill>
                <a:effectLst/>
                <a:uFillTx/>
                <a:latin typeface="+mn-lt"/>
                <a:ea typeface="+mn-ea"/>
                <a:cs typeface="+mn-cs"/>
                <a:sym typeface="Helvetica Neue Light"/>
              </a:rPr>
              <a:t> and animals</a:t>
            </a:r>
          </a:p>
          <a:p>
            <a:pPr marL="0" marR="0" indent="0" algn="ctr" defTabSz="825500" rtl="0" fontAlgn="auto" latinLnBrk="0" hangingPunct="0">
              <a:lnSpc>
                <a:spcPct val="100000"/>
              </a:lnSpc>
              <a:spcBef>
                <a:spcPts val="0"/>
              </a:spcBef>
              <a:spcAft>
                <a:spcPts val="0"/>
              </a:spcAft>
              <a:buClrTx/>
              <a:buSzTx/>
              <a:buFontTx/>
              <a:buNone/>
              <a:tabLst/>
            </a:pPr>
            <a:r>
              <a:rPr lang="en-US" sz="1200" baseline="0" dirty="0">
                <a:solidFill>
                  <a:srgbClr val="C00000"/>
                </a:solidFill>
                <a:latin typeface="+mn-lt"/>
                <a:sym typeface="Helvetica Neue Light"/>
              </a:rPr>
              <a:t>(Small communities, micro</a:t>
            </a:r>
            <a:r>
              <a:rPr lang="en-US" sz="1200" dirty="0">
                <a:solidFill>
                  <a:srgbClr val="C00000"/>
                </a:solidFill>
                <a:latin typeface="+mn-lt"/>
                <a:sym typeface="Helvetica Neue Light"/>
              </a:rPr>
              <a:t> </a:t>
            </a:r>
            <a:r>
              <a:rPr lang="en-US" sz="1200" baseline="0" dirty="0">
                <a:solidFill>
                  <a:srgbClr val="C00000"/>
                </a:solidFill>
                <a:latin typeface="+mn-lt"/>
                <a:sym typeface="Helvetica Neue Light"/>
              </a:rPr>
              <a:t>services)</a:t>
            </a:r>
            <a:endParaRPr kumimoji="0" lang="en-US" sz="1200" b="0" i="0" u="none" strike="noStrike" cap="none" spc="0" normalizeH="0" baseline="0" dirty="0">
              <a:ln>
                <a:noFill/>
              </a:ln>
              <a:solidFill>
                <a:srgbClr val="C00000"/>
              </a:solidFill>
              <a:effectLst/>
              <a:uFillTx/>
              <a:latin typeface="+mn-lt"/>
              <a:sym typeface="Helvetica Neue Light"/>
            </a:endParaRPr>
          </a:p>
        </p:txBody>
      </p:sp>
      <p:sp>
        <p:nvSpPr>
          <p:cNvPr id="29" name="Callout: Bent Line with Accent Bar 28"/>
          <p:cNvSpPr/>
          <p:nvPr/>
        </p:nvSpPr>
        <p:spPr>
          <a:xfrm>
            <a:off x="6734788" y="3028950"/>
            <a:ext cx="1965224" cy="471924"/>
          </a:xfrm>
          <a:prstGeom prst="accentCallout2">
            <a:avLst>
              <a:gd name="adj1" fmla="val 18750"/>
              <a:gd name="adj2" fmla="val -8333"/>
              <a:gd name="adj3" fmla="val 18750"/>
              <a:gd name="adj4" fmla="val -16667"/>
              <a:gd name="adj5" fmla="val -42606"/>
              <a:gd name="adj6" fmla="val -118442"/>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060"/>
                </a:solidFill>
                <a:effectLst/>
                <a:uFillTx/>
                <a:latin typeface="+mn-lt"/>
                <a:ea typeface="+mn-ea"/>
                <a:cs typeface="+mn-cs"/>
                <a:sym typeface="Helvetica Neue Light"/>
              </a:rPr>
              <a:t>Different plants and flowers</a:t>
            </a:r>
            <a:br>
              <a:rPr kumimoji="0" lang="en-US" sz="1200" b="0" i="0" u="none" strike="noStrike" cap="none" spc="0" normalizeH="0" baseline="0" dirty="0">
                <a:ln>
                  <a:noFill/>
                </a:ln>
                <a:solidFill>
                  <a:srgbClr val="002060"/>
                </a:solidFill>
                <a:effectLst/>
                <a:uFillTx/>
                <a:latin typeface="+mn-lt"/>
                <a:ea typeface="+mn-ea"/>
                <a:cs typeface="+mn-cs"/>
                <a:sym typeface="Helvetica Neue Light"/>
              </a:rPr>
            </a:br>
            <a:r>
              <a:rPr kumimoji="0" lang="en-US" sz="1200" b="0" i="0" u="none" strike="noStrike" cap="none" spc="0" normalizeH="0" baseline="0" dirty="0">
                <a:ln>
                  <a:noFill/>
                </a:ln>
                <a:solidFill>
                  <a:srgbClr val="C00000"/>
                </a:solidFill>
                <a:effectLst/>
                <a:uFillTx/>
                <a:latin typeface="+mn-lt"/>
                <a:ea typeface="+mn-ea"/>
                <a:cs typeface="+mn-cs"/>
                <a:sym typeface="Helvetica Neue Light"/>
              </a:rPr>
              <a:t>(Commodity services)</a:t>
            </a:r>
          </a:p>
        </p:txBody>
      </p:sp>
      <p:sp>
        <p:nvSpPr>
          <p:cNvPr id="30" name="Callout: Bent Line with Accent Bar 29"/>
          <p:cNvSpPr/>
          <p:nvPr/>
        </p:nvSpPr>
        <p:spPr>
          <a:xfrm>
            <a:off x="394212" y="3063679"/>
            <a:ext cx="1162050" cy="656590"/>
          </a:xfrm>
          <a:prstGeom prst="accentCallout2">
            <a:avLst>
              <a:gd name="adj1" fmla="val 28126"/>
              <a:gd name="adj2" fmla="val 107796"/>
              <a:gd name="adj3" fmla="val 34376"/>
              <a:gd name="adj4" fmla="val 147042"/>
              <a:gd name="adj5" fmla="val 13745"/>
              <a:gd name="adj6" fmla="val 270043"/>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002060"/>
                </a:solidFill>
                <a:latin typeface="+mn-lt"/>
                <a:sym typeface="Helvetica Neue Light"/>
              </a:rPr>
              <a:t>Park manager, guards</a:t>
            </a:r>
          </a:p>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C00000"/>
                </a:solidFill>
                <a:effectLst/>
                <a:uFillTx/>
                <a:latin typeface="+mn-lt"/>
                <a:ea typeface="+mn-ea"/>
                <a:cs typeface="+mn-cs"/>
                <a:sym typeface="Helvetica Neue Light"/>
              </a:rPr>
              <a:t>(Governance)</a:t>
            </a:r>
          </a:p>
        </p:txBody>
      </p:sp>
      <p:sp>
        <p:nvSpPr>
          <p:cNvPr id="31" name="Callout: Bent Line with Accent Bar 30"/>
          <p:cNvSpPr/>
          <p:nvPr/>
        </p:nvSpPr>
        <p:spPr>
          <a:xfrm>
            <a:off x="318012" y="2499422"/>
            <a:ext cx="1409853" cy="471924"/>
          </a:xfrm>
          <a:prstGeom prst="accentCallout2">
            <a:avLst>
              <a:gd name="adj1" fmla="val 28126"/>
              <a:gd name="adj2" fmla="val 107796"/>
              <a:gd name="adj3" fmla="val 34376"/>
              <a:gd name="adj4" fmla="val 147042"/>
              <a:gd name="adj5" fmla="val 13745"/>
              <a:gd name="adj6" fmla="val 270043"/>
            </a:avLst>
          </a:prstGeom>
          <a:no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dirty="0">
                <a:solidFill>
                  <a:srgbClr val="002060"/>
                </a:solidFill>
                <a:latin typeface="+mn-lt"/>
                <a:sym typeface="Helvetica Neue Light"/>
              </a:rPr>
              <a:t>The Mayor</a:t>
            </a:r>
          </a:p>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C00000"/>
                </a:solidFill>
                <a:effectLst/>
                <a:uFillTx/>
                <a:latin typeface="+mn-lt"/>
                <a:ea typeface="+mn-ea"/>
                <a:cs typeface="+mn-cs"/>
                <a:sym typeface="Helvetica Neue Light"/>
              </a:rPr>
              <a:t>(Funding Agencies)</a:t>
            </a:r>
          </a:p>
        </p:txBody>
      </p:sp>
    </p:spTree>
    <p:extLst>
      <p:ext uri="{BB962C8B-B14F-4D97-AF65-F5344CB8AC3E}">
        <p14:creationId xmlns:p14="http://schemas.microsoft.com/office/powerpoint/2010/main" val="2880133829"/>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Platforms as Enablers of Ecosystem Effects</a:t>
            </a:r>
          </a:p>
        </p:txBody>
      </p:sp>
      <p:sp>
        <p:nvSpPr>
          <p:cNvPr id="5" name="Oval 4"/>
          <p:cNvSpPr/>
          <p:nvPr/>
        </p:nvSpPr>
        <p:spPr>
          <a:xfrm>
            <a:off x="1651522" y="1516426"/>
            <a:ext cx="1268761" cy="1268761"/>
          </a:xfrm>
          <a:prstGeom prst="ellipse">
            <a:avLst/>
          </a:prstGeom>
          <a:solidFill>
            <a:srgbClr val="0070C0">
              <a:alpha val="2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0" name="Oval 9"/>
          <p:cNvSpPr/>
          <p:nvPr/>
        </p:nvSpPr>
        <p:spPr>
          <a:xfrm>
            <a:off x="1640800" y="2366482"/>
            <a:ext cx="1268761" cy="1268761"/>
          </a:xfrm>
          <a:prstGeom prst="ellipse">
            <a:avLst/>
          </a:prstGeom>
          <a:solidFill>
            <a:srgbClr val="0070C0">
              <a:alpha val="2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1" name="Oval 10"/>
          <p:cNvSpPr/>
          <p:nvPr/>
        </p:nvSpPr>
        <p:spPr>
          <a:xfrm>
            <a:off x="1140993" y="1952940"/>
            <a:ext cx="1268761" cy="1268761"/>
          </a:xfrm>
          <a:prstGeom prst="ellipse">
            <a:avLst/>
          </a:prstGeom>
          <a:solidFill>
            <a:srgbClr val="0070C0">
              <a:alpha val="2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2" name="Oval 11"/>
          <p:cNvSpPr/>
          <p:nvPr/>
        </p:nvSpPr>
        <p:spPr>
          <a:xfrm>
            <a:off x="2162652" y="1952940"/>
            <a:ext cx="1268761" cy="1268761"/>
          </a:xfrm>
          <a:prstGeom prst="ellipse">
            <a:avLst/>
          </a:prstGeom>
          <a:solidFill>
            <a:srgbClr val="0070C0">
              <a:alpha val="2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3" name="TextBox 12"/>
          <p:cNvSpPr txBox="1"/>
          <p:nvPr/>
        </p:nvSpPr>
        <p:spPr>
          <a:xfrm>
            <a:off x="1771356" y="3661336"/>
            <a:ext cx="1007648"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Technology</a:t>
            </a:r>
          </a:p>
        </p:txBody>
      </p:sp>
      <p:sp>
        <p:nvSpPr>
          <p:cNvPr id="14" name="TextBox 13"/>
          <p:cNvSpPr txBox="1"/>
          <p:nvPr/>
        </p:nvSpPr>
        <p:spPr>
          <a:xfrm>
            <a:off x="1788743" y="1139151"/>
            <a:ext cx="100828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Community</a:t>
            </a:r>
          </a:p>
        </p:txBody>
      </p:sp>
      <p:sp>
        <p:nvSpPr>
          <p:cNvPr id="15" name="TextBox 14"/>
          <p:cNvSpPr txBox="1"/>
          <p:nvPr/>
        </p:nvSpPr>
        <p:spPr>
          <a:xfrm rot="5400000">
            <a:off x="3311323" y="2468265"/>
            <a:ext cx="729366"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Content</a:t>
            </a:r>
          </a:p>
        </p:txBody>
      </p:sp>
      <p:sp>
        <p:nvSpPr>
          <p:cNvPr id="16" name="TextBox 15"/>
          <p:cNvSpPr txBox="1"/>
          <p:nvPr/>
        </p:nvSpPr>
        <p:spPr>
          <a:xfrm rot="16200000">
            <a:off x="573980" y="2428301"/>
            <a:ext cx="750205"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Practice</a:t>
            </a:r>
          </a:p>
        </p:txBody>
      </p:sp>
      <p:sp>
        <p:nvSpPr>
          <p:cNvPr id="17" name="TextBox 16"/>
          <p:cNvSpPr txBox="1"/>
          <p:nvPr/>
        </p:nvSpPr>
        <p:spPr>
          <a:xfrm>
            <a:off x="1865930" y="2428303"/>
            <a:ext cx="85921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Platforms</a:t>
            </a:r>
          </a:p>
        </p:txBody>
      </p:sp>
      <p:sp>
        <p:nvSpPr>
          <p:cNvPr id="18" name="Oval 17"/>
          <p:cNvSpPr/>
          <p:nvPr/>
        </p:nvSpPr>
        <p:spPr>
          <a:xfrm>
            <a:off x="790064" y="1047750"/>
            <a:ext cx="3079137" cy="3079137"/>
          </a:xfrm>
          <a:prstGeom prst="ellipse">
            <a:avLst/>
          </a:prstGeom>
          <a:noFill/>
          <a:ln w="12700" cap="flat">
            <a:solidFill>
              <a:srgbClr val="00206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9" name="TextBox 18"/>
          <p:cNvSpPr txBox="1"/>
          <p:nvPr/>
        </p:nvSpPr>
        <p:spPr>
          <a:xfrm>
            <a:off x="3052901" y="3658215"/>
            <a:ext cx="1564248"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Digital</a:t>
            </a:r>
          </a:p>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Neue Light"/>
              </a:rPr>
              <a:t>Ecosystem</a:t>
            </a:r>
          </a:p>
        </p:txBody>
      </p:sp>
      <p:sp>
        <p:nvSpPr>
          <p:cNvPr id="21" name="TextBox 20"/>
          <p:cNvSpPr txBox="1"/>
          <p:nvPr/>
        </p:nvSpPr>
        <p:spPr>
          <a:xfrm>
            <a:off x="4918139" y="905327"/>
            <a:ext cx="3705225" cy="3582519"/>
          </a:xfrm>
          <a:prstGeom prst="rect">
            <a:avLst/>
          </a:prstGeom>
        </p:spPr>
        <p:txBody>
          <a:bodyPr vert="horz" lIns="91440" tIns="45720" rIns="91440" bIns="45720" rtlCol="0">
            <a:normAutofit lnSpcReduction="10000"/>
          </a:bodyPr>
          <a:lstStyle>
            <a:defPPr>
              <a:defRPr lang="en-US"/>
            </a:defPPr>
            <a:lvl1pPr marL="36576" defTabSz="685800">
              <a:lnSpc>
                <a:spcPct val="90000"/>
              </a:lnSpc>
              <a:spcBef>
                <a:spcPts val="750"/>
              </a:spcBef>
              <a:defRPr sz="1600">
                <a:solidFill>
                  <a:srgbClr val="2A7DBF"/>
                </a:solidFill>
                <a:cs typeface="Arial" charset="0"/>
              </a:defRPr>
            </a:lvl1pPr>
          </a:lstStyle>
          <a:p>
            <a:r>
              <a:rPr lang="en-US" dirty="0">
                <a:sym typeface="Helvetica Neue Light"/>
              </a:rPr>
              <a:t>As scale grows, a sound digital ecosystem is generated by four main elements and a way for those elements to interact on common terms</a:t>
            </a:r>
          </a:p>
          <a:p>
            <a:endParaRPr lang="en-US" dirty="0">
              <a:sym typeface="Helvetica Neue Light"/>
            </a:endParaRPr>
          </a:p>
          <a:p>
            <a:r>
              <a:rPr lang="en-US" dirty="0">
                <a:sym typeface="Helvetica Neue Light"/>
              </a:rPr>
              <a:t>Platforms are the unifying services at the intersections that enable</a:t>
            </a:r>
          </a:p>
          <a:p>
            <a:pPr marL="322326" indent="-285750">
              <a:buFont typeface="Arial" panose="020B0604020202020204" pitchFamily="34" charset="0"/>
              <a:buChar char="•"/>
            </a:pPr>
            <a:r>
              <a:rPr lang="en-US" dirty="0">
                <a:sym typeface="Helvetica Neue Light"/>
              </a:rPr>
              <a:t>commoditization</a:t>
            </a:r>
          </a:p>
          <a:p>
            <a:pPr marL="322326" indent="-285750">
              <a:buFont typeface="Arial" panose="020B0604020202020204" pitchFamily="34" charset="0"/>
              <a:buChar char="•"/>
            </a:pPr>
            <a:r>
              <a:rPr lang="en-US" dirty="0">
                <a:sym typeface="Helvetica Neue Light"/>
              </a:rPr>
              <a:t>best practices</a:t>
            </a:r>
          </a:p>
          <a:p>
            <a:pPr marL="322326" indent="-285750">
              <a:buFont typeface="Arial" panose="020B0604020202020204" pitchFamily="34" charset="0"/>
              <a:buChar char="•"/>
            </a:pPr>
            <a:r>
              <a:rPr lang="en-US" dirty="0">
                <a:sym typeface="Helvetica Neue Light"/>
              </a:rPr>
              <a:t>aggregation and integration</a:t>
            </a:r>
          </a:p>
          <a:p>
            <a:pPr marL="322326" indent="-285750">
              <a:buFont typeface="Arial" panose="020B0604020202020204" pitchFamily="34" charset="0"/>
              <a:buChar char="•"/>
            </a:pPr>
            <a:r>
              <a:rPr lang="en-US" dirty="0">
                <a:sym typeface="Helvetica Neue Light"/>
              </a:rPr>
              <a:t>share and reuse of data</a:t>
            </a:r>
          </a:p>
          <a:p>
            <a:pPr marL="322326" indent="-285750">
              <a:buFont typeface="Arial" panose="020B0604020202020204" pitchFamily="34" charset="0"/>
              <a:buChar char="•"/>
            </a:pPr>
            <a:r>
              <a:rPr lang="en-US" dirty="0">
                <a:sym typeface="Helvetica Neue Light"/>
              </a:rPr>
              <a:t>reproducibility</a:t>
            </a:r>
          </a:p>
          <a:p>
            <a:pPr marL="322326" indent="-285750">
              <a:buFont typeface="Arial" panose="020B0604020202020204" pitchFamily="34" charset="0"/>
              <a:buChar char="•"/>
            </a:pPr>
            <a:r>
              <a:rPr lang="en-US" dirty="0">
                <a:sym typeface="Helvetica Neue Light"/>
              </a:rPr>
              <a:t>collaborations, etc.</a:t>
            </a:r>
          </a:p>
        </p:txBody>
      </p:sp>
    </p:spTree>
    <p:extLst>
      <p:ext uri="{BB962C8B-B14F-4D97-AF65-F5344CB8AC3E}">
        <p14:creationId xmlns:p14="http://schemas.microsoft.com/office/powerpoint/2010/main" val="1385540262"/>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3525" y="285750"/>
            <a:ext cx="6076950" cy="4562475"/>
          </a:xfrm>
          <a:prstGeom prst="rect">
            <a:avLst/>
          </a:prstGeom>
        </p:spPr>
      </p:pic>
      <p:sp>
        <p:nvSpPr>
          <p:cNvPr id="2" name="Footer Placeholder 1">
            <a:extLst>
              <a:ext uri="{FF2B5EF4-FFF2-40B4-BE49-F238E27FC236}">
                <a16:creationId xmlns:a16="http://schemas.microsoft.com/office/drawing/2014/main" xmlns="" id="{1135EA28-B03C-48C9-AD36-8C8B08ACD67B}"/>
              </a:ext>
            </a:extLst>
          </p:cNvPr>
          <p:cNvSpPr>
            <a:spLocks noGrp="1"/>
          </p:cNvSpPr>
          <p:nvPr>
            <p:ph type="ftr" sz="quarter" idx="17"/>
          </p:nvPr>
        </p:nvSpPr>
        <p:spPr/>
        <p:txBody>
          <a:bodyPr/>
          <a:lstStyle/>
          <a:p>
            <a:pPr>
              <a:defRPr/>
            </a:pPr>
            <a:r>
              <a:rPr lang="en-US"/>
              <a:t>CERN: Science, Computing and Innovation</a:t>
            </a:r>
            <a:endParaRPr lang="en-GB" dirty="0"/>
          </a:p>
        </p:txBody>
      </p:sp>
    </p:spTree>
    <p:extLst>
      <p:ext uri="{BB962C8B-B14F-4D97-AF65-F5344CB8AC3E}">
        <p14:creationId xmlns:p14="http://schemas.microsoft.com/office/powerpoint/2010/main" val="4018719244"/>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45720" tIns="45720" rIns="45720" bIns="45720" rtlCol="0" anchor="ctr">
            <a:normAutofit/>
          </a:bodyPr>
          <a:lstStyle/>
          <a:p>
            <a:pPr algn="r"/>
            <a:r>
              <a:rPr lang="en-US" sz="2588" dirty="0"/>
              <a:t>Platforms Layers</a:t>
            </a:r>
            <a:endParaRPr lang="en-GB" sz="2588" dirty="0"/>
          </a:p>
        </p:txBody>
      </p:sp>
      <p:sp>
        <p:nvSpPr>
          <p:cNvPr id="5" name="Rectangle 4"/>
          <p:cNvSpPr/>
          <p:nvPr/>
        </p:nvSpPr>
        <p:spPr>
          <a:xfrm>
            <a:off x="871538" y="4554002"/>
            <a:ext cx="7391400" cy="318036"/>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lt1"/>
                </a:solidFill>
                <a:latin typeface="+mn-lt"/>
                <a:sym typeface="Helvetica Neue Light"/>
              </a:rPr>
              <a:t>Cloud (hybrid </a:t>
            </a:r>
            <a:r>
              <a:rPr lang="en-US" sz="1400" dirty="0" err="1">
                <a:solidFill>
                  <a:schemeClr val="lt1"/>
                </a:solidFill>
                <a:latin typeface="+mn-lt"/>
                <a:sym typeface="Helvetica Neue Light"/>
              </a:rPr>
              <a:t>on-premise</a:t>
            </a:r>
            <a:r>
              <a:rPr lang="en-US" sz="1400" dirty="0">
                <a:solidFill>
                  <a:schemeClr val="lt1"/>
                </a:solidFill>
                <a:latin typeface="+mn-lt"/>
                <a:sym typeface="Helvetica Neue Light"/>
              </a:rPr>
              <a:t>/public, OpenStack, HNSC, </a:t>
            </a:r>
            <a:r>
              <a:rPr lang="en-US" sz="1400" dirty="0" err="1">
                <a:solidFill>
                  <a:schemeClr val="lt1"/>
                </a:solidFill>
                <a:latin typeface="+mn-lt"/>
                <a:sym typeface="Helvetica Neue Light"/>
              </a:rPr>
              <a:t>EGICLoud</a:t>
            </a:r>
            <a:r>
              <a:rPr lang="en-US" sz="1400" dirty="0">
                <a:solidFill>
                  <a:schemeClr val="lt1"/>
                </a:solidFill>
                <a:latin typeface="+mn-lt"/>
                <a:sym typeface="Helvetica Neue Light"/>
              </a:rPr>
              <a:t>, commercial providers, etc.)</a:t>
            </a:r>
          </a:p>
        </p:txBody>
      </p:sp>
      <p:sp>
        <p:nvSpPr>
          <p:cNvPr id="6" name="Rectangle 5"/>
          <p:cNvSpPr/>
          <p:nvPr/>
        </p:nvSpPr>
        <p:spPr>
          <a:xfrm>
            <a:off x="871538" y="4141520"/>
            <a:ext cx="7391400" cy="318036"/>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lt1"/>
                </a:solidFill>
                <a:latin typeface="+mn-lt"/>
                <a:sym typeface="Helvetica Neue Light"/>
              </a:rPr>
              <a:t>Storage back-end (</a:t>
            </a:r>
            <a:r>
              <a:rPr lang="en-US" sz="1400" dirty="0" err="1">
                <a:solidFill>
                  <a:schemeClr val="lt1"/>
                </a:solidFill>
                <a:latin typeface="+mn-lt"/>
                <a:sym typeface="Helvetica Neue Light"/>
              </a:rPr>
              <a:t>on-premise</a:t>
            </a:r>
            <a:r>
              <a:rPr lang="en-US" sz="1400" dirty="0">
                <a:solidFill>
                  <a:schemeClr val="lt1"/>
                </a:solidFill>
                <a:latin typeface="+mn-lt"/>
                <a:sym typeface="Helvetica Neue Light"/>
              </a:rPr>
              <a:t>,        cloud storage, standard APIs)</a:t>
            </a:r>
          </a:p>
        </p:txBody>
      </p:sp>
      <p:sp>
        <p:nvSpPr>
          <p:cNvPr id="7" name="Rectangle 6"/>
          <p:cNvSpPr/>
          <p:nvPr/>
        </p:nvSpPr>
        <p:spPr>
          <a:xfrm>
            <a:off x="871538" y="2998520"/>
            <a:ext cx="2328863" cy="103196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ym typeface="Helvetica Neue Light"/>
              </a:rPr>
              <a:t>Data Analysis </a:t>
            </a:r>
            <a:r>
              <a:rPr lang="en-US" sz="1400" dirty="0">
                <a:solidFill>
                  <a:schemeClr val="lt1"/>
                </a:solidFill>
                <a:latin typeface="+mn-lt"/>
                <a:sym typeface="Helvetica Neue Light"/>
              </a:rPr>
              <a:t>as a Platform</a:t>
            </a:r>
          </a:p>
          <a:p>
            <a:pPr algn="ctr"/>
            <a:r>
              <a:rPr lang="en-US" sz="1100" dirty="0">
                <a:sym typeface="Helvetica Neue Light"/>
              </a:rPr>
              <a:t>(Root, MAPR, </a:t>
            </a:r>
            <a:r>
              <a:rPr lang="en-US" sz="1100" dirty="0" err="1">
                <a:sym typeface="Helvetica Neue Light"/>
              </a:rPr>
              <a:t>cloudera</a:t>
            </a:r>
            <a:r>
              <a:rPr lang="en-US" sz="1100" dirty="0">
                <a:sym typeface="Helvetica Neue Light"/>
              </a:rPr>
              <a:t>, elastic, Microsoft HDI, Amazon QS, Oracle Analytics, etc.)</a:t>
            </a:r>
            <a:endParaRPr lang="en-US" sz="1100" dirty="0">
              <a:solidFill>
                <a:schemeClr val="lt1"/>
              </a:solidFill>
              <a:latin typeface="+mn-lt"/>
              <a:sym typeface="Helvetica Neue Light"/>
            </a:endParaRPr>
          </a:p>
        </p:txBody>
      </p:sp>
      <p:sp>
        <p:nvSpPr>
          <p:cNvPr id="9" name="Rectangle 8"/>
          <p:cNvSpPr/>
          <p:nvPr/>
        </p:nvSpPr>
        <p:spPr>
          <a:xfrm>
            <a:off x="3352801" y="2998520"/>
            <a:ext cx="2438400" cy="103196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lt1"/>
                </a:solidFill>
                <a:latin typeface="+mn-lt"/>
                <a:sym typeface="Helvetica Neue Light"/>
              </a:rPr>
              <a:t>Simulation as a Platform</a:t>
            </a:r>
          </a:p>
          <a:p>
            <a:pPr algn="ctr"/>
            <a:r>
              <a:rPr lang="en-US" sz="1100" dirty="0">
                <a:sym typeface="Helvetica Neue Light"/>
              </a:rPr>
              <a:t>(many academic examples, </a:t>
            </a:r>
            <a:r>
              <a:rPr lang="en-US" sz="1100" dirty="0" err="1">
                <a:sym typeface="Helvetica Neue Light"/>
              </a:rPr>
              <a:t>CloudMC</a:t>
            </a:r>
            <a:r>
              <a:rPr lang="en-US" sz="1100" dirty="0">
                <a:sym typeface="Helvetica Neue Light"/>
              </a:rPr>
              <a:t>, Schneider)</a:t>
            </a:r>
            <a:endParaRPr lang="en-US" sz="1100" dirty="0">
              <a:solidFill>
                <a:schemeClr val="lt1"/>
              </a:solidFill>
              <a:latin typeface="+mn-lt"/>
              <a:sym typeface="Helvetica Neue Light"/>
            </a:endParaRPr>
          </a:p>
        </p:txBody>
      </p:sp>
      <p:sp>
        <p:nvSpPr>
          <p:cNvPr id="10" name="Rectangle 9"/>
          <p:cNvSpPr/>
          <p:nvPr/>
        </p:nvSpPr>
        <p:spPr>
          <a:xfrm>
            <a:off x="5934075" y="2998520"/>
            <a:ext cx="2328863" cy="103196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lt1"/>
                </a:solidFill>
                <a:latin typeface="+mn-lt"/>
                <a:sym typeface="Helvetica Neue Light"/>
              </a:rPr>
              <a:t>Machine Learning as a Platform</a:t>
            </a:r>
          </a:p>
          <a:p>
            <a:pPr algn="ctr"/>
            <a:r>
              <a:rPr lang="en-US" sz="1100" dirty="0">
                <a:sym typeface="Helvetica Neue Light"/>
              </a:rPr>
              <a:t>(</a:t>
            </a:r>
            <a:r>
              <a:rPr lang="en-US" sz="1100" dirty="0" err="1">
                <a:sym typeface="Helvetica Neue Light"/>
              </a:rPr>
              <a:t>SparkML</a:t>
            </a:r>
            <a:r>
              <a:rPr lang="en-US" sz="1100" dirty="0">
                <a:sym typeface="Helvetica Neue Light"/>
              </a:rPr>
              <a:t>. Amazon ML, Microsoft ML, IBM Watson, </a:t>
            </a:r>
            <a:r>
              <a:rPr lang="en-US" sz="1100" dirty="0" err="1">
                <a:sym typeface="Helvetica Neue Light"/>
              </a:rPr>
              <a:t>BigML</a:t>
            </a:r>
            <a:r>
              <a:rPr lang="en-US" sz="1100" dirty="0">
                <a:sym typeface="Helvetica Neue Light"/>
              </a:rPr>
              <a:t>, </a:t>
            </a:r>
            <a:r>
              <a:rPr lang="en-US" sz="1100" dirty="0" err="1">
                <a:sym typeface="Helvetica Neue Light"/>
              </a:rPr>
              <a:t>DataRobot</a:t>
            </a:r>
            <a:r>
              <a:rPr lang="en-US" sz="1100" dirty="0">
                <a:sym typeface="Helvetica Neue Light"/>
              </a:rPr>
              <a:t>, FICO, </a:t>
            </a:r>
            <a:r>
              <a:rPr lang="en-US" sz="1100" dirty="0" err="1">
                <a:sym typeface="Helvetica Neue Light"/>
              </a:rPr>
              <a:t>Yottamine</a:t>
            </a:r>
            <a:r>
              <a:rPr lang="en-US" sz="1100" dirty="0">
                <a:sym typeface="Helvetica Neue Light"/>
              </a:rPr>
              <a:t>, etc.)</a:t>
            </a:r>
            <a:endParaRPr lang="en-US" sz="1100" dirty="0">
              <a:solidFill>
                <a:schemeClr val="lt1"/>
              </a:solidFill>
              <a:latin typeface="+mn-lt"/>
              <a:sym typeface="Helvetica Neue Light"/>
            </a:endParaRPr>
          </a:p>
        </p:txBody>
      </p:sp>
      <p:sp>
        <p:nvSpPr>
          <p:cNvPr id="11" name="Rectangle 10"/>
          <p:cNvSpPr/>
          <p:nvPr/>
        </p:nvSpPr>
        <p:spPr>
          <a:xfrm>
            <a:off x="871538" y="1992214"/>
            <a:ext cx="7358062" cy="46849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lt1"/>
                </a:solidFill>
                <a:latin typeface="+mn-lt"/>
                <a:sym typeface="Helvetica Neue Light"/>
              </a:rPr>
              <a:t>Distributed digital object repositories (publications, datasets, software)</a:t>
            </a:r>
          </a:p>
        </p:txBody>
      </p:sp>
      <p:sp>
        <p:nvSpPr>
          <p:cNvPr id="14" name="Rectangle 13"/>
          <p:cNvSpPr/>
          <p:nvPr/>
        </p:nvSpPr>
        <p:spPr>
          <a:xfrm>
            <a:off x="871538" y="2574954"/>
            <a:ext cx="7391400" cy="31803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ym typeface="Helvetica Neue Light"/>
              </a:rPr>
              <a:t>Orchestration</a:t>
            </a:r>
          </a:p>
        </p:txBody>
      </p:sp>
      <p:sp>
        <p:nvSpPr>
          <p:cNvPr id="19" name="Arrow: Up-Down 18"/>
          <p:cNvSpPr/>
          <p:nvPr/>
        </p:nvSpPr>
        <p:spPr>
          <a:xfrm>
            <a:off x="7772399" y="2327910"/>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21" name="Arrow: Up-Down 20"/>
          <p:cNvSpPr/>
          <p:nvPr/>
        </p:nvSpPr>
        <p:spPr>
          <a:xfrm>
            <a:off x="2819399" y="2694295"/>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22" name="Arrow: Up-Down 21"/>
          <p:cNvSpPr/>
          <p:nvPr/>
        </p:nvSpPr>
        <p:spPr>
          <a:xfrm>
            <a:off x="5943601" y="2694295"/>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23" name="Arrow: Up-Down 22"/>
          <p:cNvSpPr/>
          <p:nvPr/>
        </p:nvSpPr>
        <p:spPr>
          <a:xfrm>
            <a:off x="3572104" y="2697913"/>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24" name="Arrow: Up-Down 23"/>
          <p:cNvSpPr/>
          <p:nvPr/>
        </p:nvSpPr>
        <p:spPr>
          <a:xfrm>
            <a:off x="1408043" y="4002330"/>
            <a:ext cx="228601" cy="64800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25" name="Arrow: Up-Down 24"/>
          <p:cNvSpPr/>
          <p:nvPr/>
        </p:nvSpPr>
        <p:spPr>
          <a:xfrm>
            <a:off x="7923389" y="4002330"/>
            <a:ext cx="228601" cy="64800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26" name="Arrow: Up-Down 25"/>
          <p:cNvSpPr/>
          <p:nvPr/>
        </p:nvSpPr>
        <p:spPr>
          <a:xfrm>
            <a:off x="4495800" y="4002330"/>
            <a:ext cx="228601" cy="64800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595" y="85639"/>
            <a:ext cx="790067" cy="637321"/>
          </a:xfrm>
          <a:prstGeom prst="rect">
            <a:avLst/>
          </a:prstGeom>
        </p:spPr>
      </p:pic>
      <p:sp>
        <p:nvSpPr>
          <p:cNvPr id="29" name="Arrow: Up-Down 28"/>
          <p:cNvSpPr/>
          <p:nvPr/>
        </p:nvSpPr>
        <p:spPr>
          <a:xfrm>
            <a:off x="1172364" y="2327910"/>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30" name="Rectangle 29"/>
          <p:cNvSpPr/>
          <p:nvPr/>
        </p:nvSpPr>
        <p:spPr>
          <a:xfrm>
            <a:off x="871539" y="906204"/>
            <a:ext cx="1643062" cy="991563"/>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ym typeface="Helvetica Neue Light"/>
              </a:rPr>
              <a:t>Apps</a:t>
            </a:r>
            <a:endParaRPr lang="en-US" sz="1400" dirty="0">
              <a:sym typeface="Helvetica Neue Light"/>
            </a:endParaRPr>
          </a:p>
        </p:txBody>
      </p:sp>
      <p:sp>
        <p:nvSpPr>
          <p:cNvPr id="34" name="Rectangle 33"/>
          <p:cNvSpPr/>
          <p:nvPr/>
        </p:nvSpPr>
        <p:spPr>
          <a:xfrm>
            <a:off x="2514602" y="906204"/>
            <a:ext cx="4419598" cy="417084"/>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ym typeface="Helvetica Neue Light"/>
              </a:rPr>
              <a:t>Apps</a:t>
            </a:r>
            <a:endParaRPr lang="en-US" sz="1400" dirty="0">
              <a:sym typeface="Helvetica Neue Light"/>
            </a:endParaRPr>
          </a:p>
        </p:txBody>
      </p:sp>
      <p:sp>
        <p:nvSpPr>
          <p:cNvPr id="33" name="Arrow: Up-Down 32"/>
          <p:cNvSpPr/>
          <p:nvPr/>
        </p:nvSpPr>
        <p:spPr>
          <a:xfrm>
            <a:off x="1408043" y="711560"/>
            <a:ext cx="228601" cy="36576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35" name="Rectangle 34"/>
          <p:cNvSpPr/>
          <p:nvPr/>
        </p:nvSpPr>
        <p:spPr>
          <a:xfrm>
            <a:off x="7010400" y="906204"/>
            <a:ext cx="1219200" cy="52254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lt1"/>
              </a:solidFill>
              <a:latin typeface="+mn-lt"/>
              <a:sym typeface="Helvetica Neue Light"/>
            </a:endParaRPr>
          </a:p>
        </p:txBody>
      </p:sp>
      <p:sp>
        <p:nvSpPr>
          <p:cNvPr id="15" name="Rectangle 14"/>
          <p:cNvSpPr/>
          <p:nvPr/>
        </p:nvSpPr>
        <p:spPr>
          <a:xfrm>
            <a:off x="2590800" y="1428750"/>
            <a:ext cx="5638800" cy="4572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lt1"/>
                </a:solidFill>
                <a:latin typeface="+mn-lt"/>
                <a:sym typeface="Helvetica Neue Light"/>
              </a:rPr>
              <a:t>Interactive UIs, Notebooks (</a:t>
            </a:r>
            <a:r>
              <a:rPr lang="en-US" sz="1400" dirty="0" err="1">
                <a:solidFill>
                  <a:schemeClr val="lt1"/>
                </a:solidFill>
                <a:latin typeface="+mn-lt"/>
                <a:sym typeface="Helvetica Neue Light"/>
              </a:rPr>
              <a:t>Jupyter</a:t>
            </a:r>
            <a:r>
              <a:rPr lang="en-US" sz="1400" dirty="0">
                <a:solidFill>
                  <a:schemeClr val="lt1"/>
                </a:solidFill>
                <a:latin typeface="+mn-lt"/>
                <a:sym typeface="Helvetica Neue Light"/>
              </a:rPr>
              <a:t>, Azure ML Studio, etc</a:t>
            </a:r>
            <a:r>
              <a:rPr lang="en-US" sz="1400" dirty="0">
                <a:sym typeface="Helvetica Neue Light"/>
              </a:rPr>
              <a:t>.)</a:t>
            </a:r>
            <a:endParaRPr lang="en-US" sz="1400" dirty="0">
              <a:solidFill>
                <a:schemeClr val="lt1"/>
              </a:solidFill>
              <a:latin typeface="+mn-lt"/>
              <a:sym typeface="Helvetica Neue Light"/>
            </a:endParaRPr>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3900" y="1024853"/>
            <a:ext cx="790067" cy="637321"/>
          </a:xfrm>
          <a:prstGeom prst="rect">
            <a:avLst/>
          </a:prstGeom>
        </p:spPr>
      </p:pic>
      <p:sp>
        <p:nvSpPr>
          <p:cNvPr id="31" name="Arrow: Up-Down 30"/>
          <p:cNvSpPr/>
          <p:nvPr/>
        </p:nvSpPr>
        <p:spPr>
          <a:xfrm rot="16200000">
            <a:off x="8004644" y="1175378"/>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18" name="Arrow: Up-Down 17"/>
          <p:cNvSpPr/>
          <p:nvPr/>
        </p:nvSpPr>
        <p:spPr>
          <a:xfrm>
            <a:off x="7772399" y="1718310"/>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37" name="Arrow: Up-Down 36"/>
          <p:cNvSpPr/>
          <p:nvPr/>
        </p:nvSpPr>
        <p:spPr>
          <a:xfrm>
            <a:off x="1179442" y="1718310"/>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38" name="Arrow: Up-Down 37"/>
          <p:cNvSpPr/>
          <p:nvPr/>
        </p:nvSpPr>
        <p:spPr>
          <a:xfrm>
            <a:off x="2756074" y="1135080"/>
            <a:ext cx="228601" cy="46800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32" name="Arrow: Up-Down 31"/>
          <p:cNvSpPr/>
          <p:nvPr/>
        </p:nvSpPr>
        <p:spPr>
          <a:xfrm>
            <a:off x="2133600" y="138382"/>
            <a:ext cx="228601" cy="548640"/>
          </a:xfrm>
          <a:prstGeom prst="upDownArrow">
            <a:avLst/>
          </a:prstGeom>
          <a:solidFill>
            <a:srgbClr val="FFC000"/>
          </a:solidFill>
          <a:ln w="12700" cap="flat">
            <a:solidFill>
              <a:srgbClr val="6368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defTabSz="825500" fontAlgn="auto" hangingPunct="0">
              <a:spcBef>
                <a:spcPts val="0"/>
              </a:spcBef>
              <a:spcAft>
                <a:spcPts val="0"/>
              </a:spcAft>
            </a:pPr>
            <a:endParaRPr lang="en-US" sz="1200" dirty="0">
              <a:solidFill>
                <a:srgbClr val="002060"/>
              </a:solidFill>
              <a:latin typeface="+mn-lt"/>
              <a:sym typeface="Helvetica Neue Light"/>
            </a:endParaRPr>
          </a:p>
        </p:txBody>
      </p:sp>
      <p:sp>
        <p:nvSpPr>
          <p:cNvPr id="4" name="TextBox 3"/>
          <p:cNvSpPr txBox="1"/>
          <p:nvPr/>
        </p:nvSpPr>
        <p:spPr>
          <a:xfrm>
            <a:off x="2309809" y="214650"/>
            <a:ext cx="3050835" cy="369332"/>
          </a:xfrm>
          <a:prstGeom prst="rect">
            <a:avLst/>
          </a:prstGeom>
          <a:noFill/>
        </p:spPr>
        <p:txBody>
          <a:bodyPr wrap="none" rtlCol="0">
            <a:spAutoFit/>
          </a:bodyPr>
          <a:lstStyle/>
          <a:p>
            <a:r>
              <a:rPr lang="en-US" dirty="0"/>
              <a:t>= Open, standard Interfaces</a:t>
            </a:r>
            <a:endParaRPr lang="en-GB" dirty="0"/>
          </a:p>
        </p:txBody>
      </p:sp>
    </p:spTree>
    <p:extLst>
      <p:ext uri="{BB962C8B-B14F-4D97-AF65-F5344CB8AC3E}">
        <p14:creationId xmlns:p14="http://schemas.microsoft.com/office/powerpoint/2010/main" val="73867777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7"/>
          </p:nvPr>
        </p:nvSpPr>
        <p:spPr/>
        <p:txBody>
          <a:bodyPr/>
          <a:lstStyle/>
          <a:p>
            <a:r>
              <a:rPr lang="en-US"/>
              <a:t>CERN: Science, Computing and Innovation</a:t>
            </a:r>
            <a:endParaRPr lang="en-GB" dirty="0"/>
          </a:p>
        </p:txBody>
      </p:sp>
      <p:sp>
        <p:nvSpPr>
          <p:cNvPr id="2" name="Title 1"/>
          <p:cNvSpPr>
            <a:spLocks noGrp="1"/>
          </p:cNvSpPr>
          <p:nvPr>
            <p:ph type="title"/>
          </p:nvPr>
        </p:nvSpPr>
        <p:spPr/>
        <p:txBody>
          <a:bodyPr>
            <a:noAutofit/>
          </a:bodyPr>
          <a:lstStyle/>
          <a:p>
            <a:r>
              <a:rPr lang="en-US" sz="2800" dirty="0"/>
              <a:t>End-to-End Architecture</a:t>
            </a:r>
            <a:endParaRPr lang="en-GB" sz="2800" dirty="0"/>
          </a:p>
        </p:txBody>
      </p:sp>
      <p:sp>
        <p:nvSpPr>
          <p:cNvPr id="4" name="Rectangle 3"/>
          <p:cNvSpPr/>
          <p:nvPr/>
        </p:nvSpPr>
        <p:spPr>
          <a:xfrm>
            <a:off x="685800" y="3943350"/>
            <a:ext cx="1828800" cy="381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Cloud</a:t>
            </a:r>
          </a:p>
        </p:txBody>
      </p:sp>
      <p:sp>
        <p:nvSpPr>
          <p:cNvPr id="5" name="Rectangle 4"/>
          <p:cNvSpPr/>
          <p:nvPr/>
        </p:nvSpPr>
        <p:spPr>
          <a:xfrm>
            <a:off x="685800" y="3333750"/>
            <a:ext cx="11430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Computing</a:t>
            </a:r>
          </a:p>
        </p:txBody>
      </p:sp>
      <p:sp>
        <p:nvSpPr>
          <p:cNvPr id="7" name="Rectangle 6"/>
          <p:cNvSpPr/>
          <p:nvPr/>
        </p:nvSpPr>
        <p:spPr>
          <a:xfrm>
            <a:off x="685800" y="1428750"/>
            <a:ext cx="2514600" cy="1752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Platforms</a:t>
            </a:r>
          </a:p>
        </p:txBody>
      </p:sp>
      <p:sp>
        <p:nvSpPr>
          <p:cNvPr id="8" name="Rectangle 7"/>
          <p:cNvSpPr/>
          <p:nvPr/>
        </p:nvSpPr>
        <p:spPr>
          <a:xfrm>
            <a:off x="685800" y="971550"/>
            <a:ext cx="2514600" cy="304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t>Applications</a:t>
            </a:r>
          </a:p>
        </p:txBody>
      </p:sp>
      <p:sp>
        <p:nvSpPr>
          <p:cNvPr id="9" name="Freeform: Shape 8"/>
          <p:cNvSpPr/>
          <p:nvPr/>
        </p:nvSpPr>
        <p:spPr>
          <a:xfrm>
            <a:off x="1949450" y="3333750"/>
            <a:ext cx="1250950" cy="990600"/>
          </a:xfrm>
          <a:custGeom>
            <a:avLst/>
            <a:gdLst>
              <a:gd name="connsiteX0" fmla="*/ 6350 w 1149350"/>
              <a:gd name="connsiteY0" fmla="*/ 0 h 958850"/>
              <a:gd name="connsiteX1" fmla="*/ 1149350 w 1149350"/>
              <a:gd name="connsiteY1" fmla="*/ 12700 h 958850"/>
              <a:gd name="connsiteX2" fmla="*/ 1143000 w 1149350"/>
              <a:gd name="connsiteY2" fmla="*/ 958850 h 958850"/>
              <a:gd name="connsiteX3" fmla="*/ 590550 w 1149350"/>
              <a:gd name="connsiteY3" fmla="*/ 958850 h 958850"/>
              <a:gd name="connsiteX4" fmla="*/ 590550 w 1149350"/>
              <a:gd name="connsiteY4" fmla="*/ 520700 h 958850"/>
              <a:gd name="connsiteX5" fmla="*/ 0 w 1149350"/>
              <a:gd name="connsiteY5" fmla="*/ 514350 h 958850"/>
              <a:gd name="connsiteX6" fmla="*/ 6350 w 1149350"/>
              <a:gd name="connsiteY6" fmla="*/ 0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350" h="958850">
                <a:moveTo>
                  <a:pt x="6350" y="0"/>
                </a:moveTo>
                <a:lnTo>
                  <a:pt x="1149350" y="12700"/>
                </a:lnTo>
                <a:cubicBezTo>
                  <a:pt x="1147233" y="328083"/>
                  <a:pt x="1145117" y="643467"/>
                  <a:pt x="1143000" y="958850"/>
                </a:cubicBezTo>
                <a:lnTo>
                  <a:pt x="590550" y="958850"/>
                </a:lnTo>
                <a:lnTo>
                  <a:pt x="590550" y="520700"/>
                </a:lnTo>
                <a:lnTo>
                  <a:pt x="0" y="514350"/>
                </a:lnTo>
                <a:cubicBezTo>
                  <a:pt x="2117" y="342900"/>
                  <a:pt x="4233" y="171450"/>
                  <a:pt x="6350" y="0"/>
                </a:cubicBezTo>
                <a:close/>
              </a:path>
            </a:pathLst>
          </a:custGeom>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900" dirty="0"/>
          </a:p>
          <a:p>
            <a:pPr algn="ctr"/>
            <a:r>
              <a:rPr lang="en-US" sz="1400" dirty="0"/>
              <a:t>Storage</a:t>
            </a:r>
          </a:p>
        </p:txBody>
      </p:sp>
      <p:sp>
        <p:nvSpPr>
          <p:cNvPr id="10" name="Rectangle 9"/>
          <p:cNvSpPr/>
          <p:nvPr/>
        </p:nvSpPr>
        <p:spPr>
          <a:xfrm>
            <a:off x="3505200" y="3333750"/>
            <a:ext cx="1219200" cy="9906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OpenStack, CERNVM,</a:t>
            </a:r>
          </a:p>
          <a:p>
            <a:pPr algn="ctr"/>
            <a:r>
              <a:rPr lang="en-US" sz="1400" dirty="0" err="1"/>
              <a:t>Boinc</a:t>
            </a:r>
            <a:endParaRPr lang="en-US" sz="1400" dirty="0"/>
          </a:p>
        </p:txBody>
      </p:sp>
      <p:sp>
        <p:nvSpPr>
          <p:cNvPr id="11" name="Rectangle 10"/>
          <p:cNvSpPr/>
          <p:nvPr/>
        </p:nvSpPr>
        <p:spPr>
          <a:xfrm>
            <a:off x="3505200" y="971550"/>
            <a:ext cx="2514600" cy="3048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t>CERN Apps</a:t>
            </a:r>
          </a:p>
        </p:txBody>
      </p:sp>
      <p:sp>
        <p:nvSpPr>
          <p:cNvPr id="12" name="Rectangle 11"/>
          <p:cNvSpPr/>
          <p:nvPr/>
        </p:nvSpPr>
        <p:spPr>
          <a:xfrm>
            <a:off x="6324600" y="972648"/>
            <a:ext cx="2514600" cy="3048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a:t>Community X</a:t>
            </a:r>
          </a:p>
        </p:txBody>
      </p:sp>
      <p:sp>
        <p:nvSpPr>
          <p:cNvPr id="13" name="Rectangle 12"/>
          <p:cNvSpPr/>
          <p:nvPr/>
        </p:nvSpPr>
        <p:spPr>
          <a:xfrm>
            <a:off x="4876800" y="3333750"/>
            <a:ext cx="1143000" cy="990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EOS,</a:t>
            </a:r>
            <a:br>
              <a:rPr lang="en-US" sz="1400" dirty="0"/>
            </a:br>
            <a:r>
              <a:rPr lang="en-US" sz="1400" dirty="0"/>
              <a:t>CVMFS</a:t>
            </a:r>
          </a:p>
        </p:txBody>
      </p:sp>
      <p:sp>
        <p:nvSpPr>
          <p:cNvPr id="15" name="Rectangle 14"/>
          <p:cNvSpPr/>
          <p:nvPr/>
        </p:nvSpPr>
        <p:spPr>
          <a:xfrm>
            <a:off x="6324600" y="3333750"/>
            <a:ext cx="2514600" cy="9906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Helix Nebula</a:t>
            </a:r>
          </a:p>
          <a:p>
            <a:pPr algn="ctr"/>
            <a:r>
              <a:rPr lang="en-US" sz="1400" dirty="0"/>
              <a:t>European Science Cloud</a:t>
            </a:r>
          </a:p>
          <a:p>
            <a:pPr algn="ctr"/>
            <a:r>
              <a:rPr lang="en-US" sz="1400" dirty="0"/>
              <a:t>Other EC-funded initiatives</a:t>
            </a:r>
          </a:p>
        </p:txBody>
      </p:sp>
      <p:sp>
        <p:nvSpPr>
          <p:cNvPr id="16" name="Rectangle 15"/>
          <p:cNvSpPr/>
          <p:nvPr/>
        </p:nvSpPr>
        <p:spPr>
          <a:xfrm>
            <a:off x="3524250" y="1428750"/>
            <a:ext cx="2514600" cy="12192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ROOT, </a:t>
            </a:r>
            <a:r>
              <a:rPr lang="en-US" dirty="0" err="1"/>
              <a:t>Geant</a:t>
            </a:r>
            <a:r>
              <a:rPr lang="en-US" dirty="0"/>
              <a:t> V, Zenodo, OD-DA/ML, SWAN</a:t>
            </a:r>
          </a:p>
        </p:txBody>
      </p:sp>
      <p:sp>
        <p:nvSpPr>
          <p:cNvPr id="17" name="Rectangle 16"/>
          <p:cNvSpPr/>
          <p:nvPr/>
        </p:nvSpPr>
        <p:spPr>
          <a:xfrm>
            <a:off x="6324600" y="1428750"/>
            <a:ext cx="2514600" cy="1752600"/>
          </a:xfrm>
          <a:prstGeom prst="rect">
            <a:avLst/>
          </a:prstGeom>
          <a:solidFill>
            <a:srgbClr val="FFC000"/>
          </a:solidFill>
          <a:ln w="571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Collaborative Platform Services</a:t>
            </a:r>
          </a:p>
        </p:txBody>
      </p:sp>
      <p:sp>
        <p:nvSpPr>
          <p:cNvPr id="3" name="Arrow: Right 2"/>
          <p:cNvSpPr/>
          <p:nvPr/>
        </p:nvSpPr>
        <p:spPr>
          <a:xfrm>
            <a:off x="3048000" y="1047750"/>
            <a:ext cx="609600" cy="15240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row: Right 17"/>
          <p:cNvSpPr/>
          <p:nvPr/>
        </p:nvSpPr>
        <p:spPr>
          <a:xfrm>
            <a:off x="3048000" y="2228850"/>
            <a:ext cx="609600" cy="15240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Right 18"/>
          <p:cNvSpPr/>
          <p:nvPr/>
        </p:nvSpPr>
        <p:spPr>
          <a:xfrm>
            <a:off x="3048000" y="3752850"/>
            <a:ext cx="609600" cy="15240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rrow: Right 19"/>
          <p:cNvSpPr/>
          <p:nvPr/>
        </p:nvSpPr>
        <p:spPr>
          <a:xfrm>
            <a:off x="5867400" y="3752850"/>
            <a:ext cx="609600" cy="15240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Arrow: Right 20"/>
          <p:cNvSpPr/>
          <p:nvPr/>
        </p:nvSpPr>
        <p:spPr>
          <a:xfrm>
            <a:off x="5867400" y="2228850"/>
            <a:ext cx="609600" cy="15240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Arrow: Right 21"/>
          <p:cNvSpPr/>
          <p:nvPr/>
        </p:nvSpPr>
        <p:spPr>
          <a:xfrm>
            <a:off x="5867400" y="1047750"/>
            <a:ext cx="609600" cy="15240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524250" y="2724150"/>
            <a:ext cx="2514600" cy="47625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Hadoop, Spark, etc.</a:t>
            </a:r>
          </a:p>
        </p:txBody>
      </p:sp>
      <p:sp>
        <p:nvSpPr>
          <p:cNvPr id="24" name="Rectangle 23"/>
          <p:cNvSpPr/>
          <p:nvPr/>
        </p:nvSpPr>
        <p:spPr>
          <a:xfrm>
            <a:off x="97196" y="1421990"/>
            <a:ext cx="436204" cy="1752600"/>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a:t>
            </a:r>
            <a:br>
              <a:rPr lang="en-US" sz="1600" dirty="0"/>
            </a:br>
            <a:r>
              <a:rPr lang="en-US" sz="1600" dirty="0"/>
              <a:t>a</a:t>
            </a:r>
            <a:br>
              <a:rPr lang="en-US" sz="1600" dirty="0"/>
            </a:br>
            <a:r>
              <a:rPr lang="en-US" sz="1600" dirty="0" err="1"/>
              <a:t>a</a:t>
            </a:r>
            <a:r>
              <a:rPr lang="en-US" sz="1600" dirty="0"/>
              <a:t/>
            </a:r>
            <a:br>
              <a:rPr lang="en-US" sz="1600" dirty="0"/>
            </a:br>
            <a:r>
              <a:rPr lang="en-US" sz="1600" dirty="0"/>
              <a:t>S</a:t>
            </a:r>
          </a:p>
        </p:txBody>
      </p:sp>
      <p:sp>
        <p:nvSpPr>
          <p:cNvPr id="25" name="Rectangle 24"/>
          <p:cNvSpPr/>
          <p:nvPr/>
        </p:nvSpPr>
        <p:spPr>
          <a:xfrm>
            <a:off x="97196" y="3333750"/>
            <a:ext cx="436204" cy="990600"/>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I</a:t>
            </a:r>
            <a:br>
              <a:rPr lang="en-US" sz="1600" dirty="0"/>
            </a:br>
            <a:r>
              <a:rPr lang="en-US" sz="1600" dirty="0"/>
              <a:t>a</a:t>
            </a:r>
            <a:br>
              <a:rPr lang="en-US" sz="1600" dirty="0"/>
            </a:br>
            <a:r>
              <a:rPr lang="en-US" sz="1600" dirty="0" err="1"/>
              <a:t>a</a:t>
            </a:r>
            <a:r>
              <a:rPr lang="en-US" sz="1600" dirty="0"/>
              <a:t/>
            </a:r>
            <a:br>
              <a:rPr lang="en-US" sz="1600" dirty="0"/>
            </a:br>
            <a:r>
              <a:rPr lang="en-US" sz="1600" dirty="0"/>
              <a:t>S</a:t>
            </a:r>
          </a:p>
        </p:txBody>
      </p:sp>
    </p:spTree>
    <p:extLst>
      <p:ext uri="{BB962C8B-B14F-4D97-AF65-F5344CB8AC3E}">
        <p14:creationId xmlns:p14="http://schemas.microsoft.com/office/powerpoint/2010/main" val="6116271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dirty="0"/>
              <a:t>Codename: SCORPIUS</a:t>
            </a:r>
            <a:br>
              <a:rPr lang="en-US" dirty="0"/>
            </a:br>
            <a:r>
              <a:rPr lang="en-US" sz="1800" dirty="0">
                <a:solidFill>
                  <a:srgbClr val="FF0000"/>
                </a:solidFill>
              </a:rPr>
              <a:t>S</a:t>
            </a:r>
            <a:r>
              <a:rPr lang="en-US" sz="1800" dirty="0"/>
              <a:t>calable </a:t>
            </a:r>
            <a:r>
              <a:rPr lang="en-US" sz="1800" dirty="0" err="1">
                <a:solidFill>
                  <a:srgbClr val="FF0000"/>
                </a:solidFill>
              </a:rPr>
              <a:t>CO</a:t>
            </a:r>
            <a:r>
              <a:rPr lang="en-US" sz="1800" dirty="0" err="1"/>
              <a:t>llaborative</a:t>
            </a:r>
            <a:r>
              <a:rPr lang="en-US" sz="1800" dirty="0"/>
              <a:t> </a:t>
            </a:r>
            <a:r>
              <a:rPr lang="en-US" sz="1800" dirty="0">
                <a:solidFill>
                  <a:srgbClr val="FF0000"/>
                </a:solidFill>
              </a:rPr>
              <a:t>R</a:t>
            </a:r>
            <a:r>
              <a:rPr lang="en-US" sz="1800" dirty="0"/>
              <a:t>esearch </a:t>
            </a:r>
            <a:r>
              <a:rPr lang="en-US" sz="1800" dirty="0">
                <a:solidFill>
                  <a:srgbClr val="FF0000"/>
                </a:solidFill>
              </a:rPr>
              <a:t>P</a:t>
            </a:r>
            <a:r>
              <a:rPr lang="en-US" sz="1800" dirty="0"/>
              <a:t>latform</a:t>
            </a:r>
            <a:br>
              <a:rPr lang="en-US" sz="1800" dirty="0"/>
            </a:br>
            <a:r>
              <a:rPr lang="en-US" sz="1800" dirty="0"/>
              <a:t>for </a:t>
            </a:r>
            <a:r>
              <a:rPr lang="en-US" sz="1800" dirty="0">
                <a:solidFill>
                  <a:srgbClr val="FF0000"/>
                </a:solidFill>
              </a:rPr>
              <a:t>I</a:t>
            </a:r>
            <a:r>
              <a:rPr lang="en-US" sz="1800" dirty="0"/>
              <a:t>nteractive </a:t>
            </a:r>
            <a:r>
              <a:rPr lang="en-US" sz="1800" dirty="0" err="1">
                <a:solidFill>
                  <a:srgbClr val="FF0000"/>
                </a:solidFill>
              </a:rPr>
              <a:t>US</a:t>
            </a:r>
            <a:r>
              <a:rPr lang="en-US" sz="1800" dirty="0" err="1"/>
              <a:t>age</a:t>
            </a:r>
            <a:endParaRPr lang="en-GB" sz="1800" dirty="0"/>
          </a:p>
        </p:txBody>
      </p:sp>
      <p:sp>
        <p:nvSpPr>
          <p:cNvPr id="6" name="TextBox 5"/>
          <p:cNvSpPr txBox="1"/>
          <p:nvPr/>
        </p:nvSpPr>
        <p:spPr>
          <a:xfrm>
            <a:off x="219029" y="1052839"/>
            <a:ext cx="2993155" cy="3647152"/>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r>
              <a:rPr lang="en-US" sz="1100" dirty="0">
                <a:solidFill>
                  <a:schemeClr val="bg1"/>
                </a:solidFill>
              </a:rPr>
              <a:t>Design and implementation of an architecture-neutral, large-scale genomic research collaborative platform</a:t>
            </a:r>
          </a:p>
          <a:p>
            <a:endParaRPr lang="en-US" sz="1100" dirty="0">
              <a:solidFill>
                <a:schemeClr val="bg1"/>
              </a:solidFill>
            </a:endParaRPr>
          </a:p>
          <a:p>
            <a:r>
              <a:rPr lang="en-US" sz="1100" dirty="0">
                <a:solidFill>
                  <a:schemeClr val="bg1"/>
                </a:solidFill>
              </a:rPr>
              <a:t>Cloud backend able to ingest and aggregate different types of data and formats, support for public and private data</a:t>
            </a:r>
          </a:p>
          <a:p>
            <a:endParaRPr lang="en-US" sz="1100" dirty="0">
              <a:solidFill>
                <a:schemeClr val="bg1"/>
              </a:solidFill>
            </a:endParaRPr>
          </a:p>
          <a:p>
            <a:r>
              <a:rPr lang="en-US" sz="1100" dirty="0">
                <a:solidFill>
                  <a:schemeClr val="bg1"/>
                </a:solidFill>
              </a:rPr>
              <a:t>Emphasis on ease of installation, reproducibility, sharing through citable containers and VEs</a:t>
            </a:r>
          </a:p>
          <a:p>
            <a:endParaRPr lang="en-US" sz="1100" dirty="0">
              <a:solidFill>
                <a:schemeClr val="bg1"/>
              </a:solidFill>
            </a:endParaRPr>
          </a:p>
          <a:p>
            <a:r>
              <a:rPr lang="en-US" sz="1100" dirty="0">
                <a:solidFill>
                  <a:schemeClr val="bg1"/>
                </a:solidFill>
              </a:rPr>
              <a:t>Best-of-Breed UX with support for AI-based data search and retrieval, text-mining</a:t>
            </a:r>
          </a:p>
          <a:p>
            <a:endParaRPr lang="en-US" sz="1100" dirty="0">
              <a:solidFill>
                <a:schemeClr val="bg1"/>
              </a:solidFill>
            </a:endParaRPr>
          </a:p>
          <a:p>
            <a:r>
              <a:rPr lang="en-US" sz="1100" dirty="0">
                <a:solidFill>
                  <a:schemeClr val="bg1"/>
                </a:solidFill>
              </a:rPr>
              <a:t>C</a:t>
            </a:r>
            <a:r>
              <a:rPr lang="en-GB" sz="1100" dirty="0" err="1">
                <a:solidFill>
                  <a:schemeClr val="bg1"/>
                </a:solidFill>
              </a:rPr>
              <a:t>urrent</a:t>
            </a:r>
            <a:r>
              <a:rPr lang="en-GB" sz="1100" dirty="0">
                <a:solidFill>
                  <a:schemeClr val="bg1"/>
                </a:solidFill>
              </a:rPr>
              <a:t> status: Prototype, </a:t>
            </a:r>
            <a:r>
              <a:rPr lang="en-US" sz="1100" dirty="0">
                <a:solidFill>
                  <a:schemeClr val="bg1"/>
                </a:solidFill>
              </a:rPr>
              <a:t>focus on benchmarking of different tools for CNV discovery</a:t>
            </a:r>
            <a:endParaRPr lang="en-GB" sz="1100" dirty="0">
              <a:solidFill>
                <a:schemeClr val="bg1"/>
              </a:solidFill>
            </a:endParaRPr>
          </a:p>
          <a:p>
            <a:endParaRPr lang="en-US" sz="1100" dirty="0">
              <a:solidFill>
                <a:schemeClr val="bg1"/>
              </a:solidFill>
            </a:endParaRPr>
          </a:p>
          <a:p>
            <a:r>
              <a:rPr lang="en-US" sz="1100" dirty="0">
                <a:solidFill>
                  <a:schemeClr val="bg1"/>
                </a:solidFill>
              </a:rPr>
              <a:t>S</a:t>
            </a:r>
            <a:r>
              <a:rPr lang="en-GB" sz="1100" dirty="0" err="1">
                <a:solidFill>
                  <a:schemeClr val="bg1"/>
                </a:solidFill>
              </a:rPr>
              <a:t>eeking</a:t>
            </a:r>
            <a:r>
              <a:rPr lang="en-GB" sz="1100" dirty="0">
                <a:solidFill>
                  <a:schemeClr val="bg1"/>
                </a:solidFill>
              </a:rPr>
              <a:t> collaborations: developers, domain  experts, testers, use cases</a:t>
            </a:r>
            <a:endParaRPr lang="en-US" sz="1100" dirty="0">
              <a:solidFill>
                <a:schemeClr val="bg1"/>
              </a:solidFill>
            </a:endParaRPr>
          </a:p>
        </p:txBody>
      </p:sp>
      <p:sp>
        <p:nvSpPr>
          <p:cNvPr id="7" name="Rectangle 6"/>
          <p:cNvSpPr/>
          <p:nvPr/>
        </p:nvSpPr>
        <p:spPr>
          <a:xfrm>
            <a:off x="3899069" y="3844155"/>
            <a:ext cx="4556897" cy="850357"/>
          </a:xfrm>
          <a:prstGeom prst="rect">
            <a:avLst/>
          </a:prstGeom>
          <a:solidFill>
            <a:schemeClr val="accent4">
              <a:lumMod val="5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848632" y="3741196"/>
            <a:ext cx="1174190" cy="1032572"/>
            <a:chOff x="4122951" y="1109050"/>
            <a:chExt cx="985513" cy="866651"/>
          </a:xfrm>
        </p:grpSpPr>
        <p:pic>
          <p:nvPicPr>
            <p:cNvPr id="15" name="Picture 1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2951" y="1109050"/>
              <a:ext cx="985513" cy="866651"/>
            </a:xfrm>
            <a:prstGeom prst="rect">
              <a:avLst/>
            </a:prstGeom>
          </p:spPr>
        </p:pic>
        <p:pic>
          <p:nvPicPr>
            <p:cNvPr id="16" name="Picture 15"/>
            <p:cNvPicPr>
              <a:picLocks noChangeAspect="1"/>
            </p:cNvPicPr>
            <p:nvPr/>
          </p:nvPicPr>
          <p:blipFill>
            <a:blip r:embed="rId3"/>
            <a:stretch>
              <a:fillRect/>
            </a:stretch>
          </p:blipFill>
          <p:spPr>
            <a:xfrm>
              <a:off x="4462856" y="1366471"/>
              <a:ext cx="391712" cy="292443"/>
            </a:xfrm>
            <a:prstGeom prst="rect">
              <a:avLst/>
            </a:prstGeom>
          </p:spPr>
        </p:pic>
      </p:grpSp>
      <p:grpSp>
        <p:nvGrpSpPr>
          <p:cNvPr id="17" name="Group 16"/>
          <p:cNvGrpSpPr/>
          <p:nvPr/>
        </p:nvGrpSpPr>
        <p:grpSpPr>
          <a:xfrm>
            <a:off x="6934200" y="3740934"/>
            <a:ext cx="1174190" cy="1032572"/>
            <a:chOff x="4122951" y="1109050"/>
            <a:chExt cx="985513" cy="866651"/>
          </a:xfrm>
        </p:grpSpPr>
        <p:pic>
          <p:nvPicPr>
            <p:cNvPr id="18" name="Picture 1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2951" y="1109050"/>
              <a:ext cx="985513" cy="866651"/>
            </a:xfrm>
            <a:prstGeom prst="rect">
              <a:avLst/>
            </a:prstGeom>
          </p:spPr>
        </p:pic>
        <p:pic>
          <p:nvPicPr>
            <p:cNvPr id="19" name="Picture 18"/>
            <p:cNvPicPr>
              <a:picLocks noChangeAspect="1"/>
            </p:cNvPicPr>
            <p:nvPr/>
          </p:nvPicPr>
          <p:blipFill>
            <a:blip r:embed="rId3"/>
            <a:stretch>
              <a:fillRect/>
            </a:stretch>
          </p:blipFill>
          <p:spPr>
            <a:xfrm>
              <a:off x="4462856" y="1366471"/>
              <a:ext cx="391712" cy="292443"/>
            </a:xfrm>
            <a:prstGeom prst="rect">
              <a:avLst/>
            </a:prstGeom>
          </p:spPr>
        </p:pic>
      </p:grpSp>
      <p:grpSp>
        <p:nvGrpSpPr>
          <p:cNvPr id="20" name="Group 19"/>
          <p:cNvGrpSpPr/>
          <p:nvPr/>
        </p:nvGrpSpPr>
        <p:grpSpPr>
          <a:xfrm>
            <a:off x="4147325" y="1513981"/>
            <a:ext cx="706283" cy="789431"/>
            <a:chOff x="1885553" y="1421855"/>
            <a:chExt cx="486134" cy="543365"/>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5553" y="1550621"/>
              <a:ext cx="257862" cy="311094"/>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825" y="1421855"/>
              <a:ext cx="257862" cy="31109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919" y="1654126"/>
              <a:ext cx="257862" cy="311094"/>
            </a:xfrm>
            <a:prstGeom prst="rect">
              <a:avLst/>
            </a:prstGeom>
          </p:spPr>
        </p:pic>
      </p:grpSp>
      <p:grpSp>
        <p:nvGrpSpPr>
          <p:cNvPr id="29" name="Group 28"/>
          <p:cNvGrpSpPr/>
          <p:nvPr/>
        </p:nvGrpSpPr>
        <p:grpSpPr>
          <a:xfrm>
            <a:off x="6136181" y="3902430"/>
            <a:ext cx="706283" cy="789431"/>
            <a:chOff x="1885553" y="1421855"/>
            <a:chExt cx="486134" cy="543365"/>
          </a:xfrm>
        </p:grpSpPr>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5553" y="1550621"/>
              <a:ext cx="257862" cy="311094"/>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825" y="1421855"/>
              <a:ext cx="257862" cy="311094"/>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919" y="1654126"/>
              <a:ext cx="257862" cy="311094"/>
            </a:xfrm>
            <a:prstGeom prst="rect">
              <a:avLst/>
            </a:prstGeom>
          </p:spPr>
        </p:pic>
      </p:grpSp>
      <p:sp>
        <p:nvSpPr>
          <p:cNvPr id="37" name="Flowchart: Manual Operation 36"/>
          <p:cNvSpPr/>
          <p:nvPr/>
        </p:nvSpPr>
        <p:spPr>
          <a:xfrm rot="10800000">
            <a:off x="3899068" y="3390729"/>
            <a:ext cx="4556897" cy="450339"/>
          </a:xfrm>
          <a:prstGeom prst="flowChartManualOperation">
            <a:avLst/>
          </a:prstGeom>
          <a:solidFill>
            <a:schemeClr val="accent3">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latin typeface="+mn-lt"/>
              <a:sym typeface="Helvetica Neue Light"/>
            </a:endParaRPr>
          </a:p>
        </p:txBody>
      </p:sp>
      <p:sp>
        <p:nvSpPr>
          <p:cNvPr id="38" name="TextBox 37"/>
          <p:cNvSpPr txBox="1"/>
          <p:nvPr/>
        </p:nvSpPr>
        <p:spPr>
          <a:xfrm>
            <a:off x="4104220" y="3471848"/>
            <a:ext cx="417591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mn-lt"/>
                <a:sym typeface="Helvetica Neue Light"/>
              </a:rPr>
              <a:t>Citable Containers, Virtualized Environments</a:t>
            </a:r>
            <a:endParaRPr kumimoji="0" lang="en-GB" sz="1200" b="1" i="0" u="none" strike="noStrike" cap="none" spc="0" normalizeH="0" baseline="0" dirty="0">
              <a:ln>
                <a:noFill/>
              </a:ln>
              <a:solidFill>
                <a:srgbClr val="000000"/>
              </a:solidFill>
              <a:effectLst/>
              <a:uFillTx/>
              <a:latin typeface="+mn-lt"/>
              <a:sym typeface="Helvetica Neue Light"/>
            </a:endParaRPr>
          </a:p>
        </p:txBody>
      </p:sp>
      <p:grpSp>
        <p:nvGrpSpPr>
          <p:cNvPr id="40" name="Group 39"/>
          <p:cNvGrpSpPr/>
          <p:nvPr/>
        </p:nvGrpSpPr>
        <p:grpSpPr>
          <a:xfrm>
            <a:off x="4151262" y="3895572"/>
            <a:ext cx="706283" cy="789431"/>
            <a:chOff x="1885553" y="1421855"/>
            <a:chExt cx="486134" cy="543365"/>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5553" y="1550621"/>
              <a:ext cx="257862" cy="311094"/>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3825" y="1421855"/>
              <a:ext cx="257862" cy="311094"/>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919" y="1654126"/>
              <a:ext cx="257862" cy="311094"/>
            </a:xfrm>
            <a:prstGeom prst="rect">
              <a:avLst/>
            </a:prstGeom>
          </p:spPr>
        </p:pic>
      </p:grpSp>
      <p:grpSp>
        <p:nvGrpSpPr>
          <p:cNvPr id="44" name="Group 43"/>
          <p:cNvGrpSpPr/>
          <p:nvPr/>
        </p:nvGrpSpPr>
        <p:grpSpPr>
          <a:xfrm>
            <a:off x="3508250" y="1891947"/>
            <a:ext cx="593434" cy="826195"/>
            <a:chOff x="4400506" y="390432"/>
            <a:chExt cx="932776" cy="1155741"/>
          </a:xfrm>
        </p:grpSpPr>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506" y="390432"/>
              <a:ext cx="780376" cy="1003341"/>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06078">
              <a:off x="4552906" y="542832"/>
              <a:ext cx="780376" cy="1003341"/>
            </a:xfrm>
            <a:prstGeom prst="rect">
              <a:avLst/>
            </a:prstGeom>
          </p:spPr>
        </p:pic>
      </p:gr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5476" y="1487761"/>
            <a:ext cx="901529" cy="808371"/>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5348" y="1513981"/>
            <a:ext cx="572461" cy="613106"/>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3084" y="1972624"/>
            <a:ext cx="1396746" cy="477176"/>
          </a:xfrm>
          <a:prstGeom prst="rect">
            <a:avLst/>
          </a:prstGeom>
        </p:spPr>
      </p:pic>
      <p:sp>
        <p:nvSpPr>
          <p:cNvPr id="57" name="Arrow: Right 56"/>
          <p:cNvSpPr/>
          <p:nvPr/>
        </p:nvSpPr>
        <p:spPr>
          <a:xfrm rot="7897743">
            <a:off x="7407745" y="2639787"/>
            <a:ext cx="633373" cy="287570"/>
          </a:xfrm>
          <a:prstGeom prst="rightArrow">
            <a:avLst/>
          </a:prstGeom>
          <a:solidFill>
            <a:srgbClr val="C00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rrow: Right 57"/>
          <p:cNvSpPr/>
          <p:nvPr/>
        </p:nvSpPr>
        <p:spPr>
          <a:xfrm rot="3539530">
            <a:off x="4780276" y="2467921"/>
            <a:ext cx="633373" cy="287570"/>
          </a:xfrm>
          <a:prstGeom prst="rightArrow">
            <a:avLst/>
          </a:prstGeom>
          <a:solidFill>
            <a:srgbClr val="C00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rrow: Right 58"/>
          <p:cNvSpPr/>
          <p:nvPr/>
        </p:nvSpPr>
        <p:spPr>
          <a:xfrm rot="5400000">
            <a:off x="5646915" y="2393136"/>
            <a:ext cx="633373" cy="287570"/>
          </a:xfrm>
          <a:prstGeom prst="rightArrow">
            <a:avLst/>
          </a:prstGeom>
          <a:solidFill>
            <a:srgbClr val="C00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rrow: Right 59"/>
          <p:cNvSpPr/>
          <p:nvPr/>
        </p:nvSpPr>
        <p:spPr>
          <a:xfrm rot="6465597">
            <a:off x="6508573" y="2437576"/>
            <a:ext cx="633373" cy="287570"/>
          </a:xfrm>
          <a:prstGeom prst="rightArrow">
            <a:avLst/>
          </a:prstGeom>
          <a:solidFill>
            <a:srgbClr val="C00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Right 60"/>
          <p:cNvSpPr/>
          <p:nvPr/>
        </p:nvSpPr>
        <p:spPr>
          <a:xfrm rot="2447589">
            <a:off x="4093936" y="2643934"/>
            <a:ext cx="633373" cy="287570"/>
          </a:xfrm>
          <a:prstGeom prst="rightArrow">
            <a:avLst/>
          </a:prstGeom>
          <a:solidFill>
            <a:srgbClr val="C00000"/>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592682">
            <a:off x="5777588" y="3138762"/>
            <a:ext cx="506278" cy="506278"/>
          </a:xfrm>
          <a:prstGeom prst="rect">
            <a:avLst/>
          </a:prstGeom>
        </p:spPr>
      </p:pic>
      <p:sp>
        <p:nvSpPr>
          <p:cNvPr id="64" name="TextBox 63"/>
          <p:cNvSpPr txBox="1"/>
          <p:nvPr/>
        </p:nvSpPr>
        <p:spPr>
          <a:xfrm>
            <a:off x="3188423" y="1651566"/>
            <a:ext cx="947695" cy="261610"/>
          </a:xfrm>
          <a:prstGeom prst="rect">
            <a:avLst/>
          </a:prstGeom>
          <a:noFill/>
        </p:spPr>
        <p:txBody>
          <a:bodyPr wrap="none" rtlCol="0">
            <a:spAutoFit/>
          </a:bodyPr>
          <a:lstStyle/>
          <a:p>
            <a:r>
              <a:rPr lang="en-US" sz="1100" dirty="0"/>
              <a:t>Publications</a:t>
            </a:r>
            <a:endParaRPr lang="en-GB" sz="1100" dirty="0"/>
          </a:p>
        </p:txBody>
      </p:sp>
      <p:sp>
        <p:nvSpPr>
          <p:cNvPr id="65" name="TextBox 64"/>
          <p:cNvSpPr txBox="1"/>
          <p:nvPr/>
        </p:nvSpPr>
        <p:spPr>
          <a:xfrm>
            <a:off x="4048114" y="1173334"/>
            <a:ext cx="914033" cy="261610"/>
          </a:xfrm>
          <a:prstGeom prst="rect">
            <a:avLst/>
          </a:prstGeom>
          <a:noFill/>
        </p:spPr>
        <p:txBody>
          <a:bodyPr wrap="none" rtlCol="0">
            <a:spAutoFit/>
          </a:bodyPr>
          <a:lstStyle/>
          <a:p>
            <a:r>
              <a:rPr lang="en-US" sz="1100" dirty="0"/>
              <a:t>Data Banks</a:t>
            </a:r>
            <a:endParaRPr lang="en-GB" sz="1100" dirty="0"/>
          </a:p>
        </p:txBody>
      </p:sp>
      <p:sp>
        <p:nvSpPr>
          <p:cNvPr id="66" name="TextBox 65"/>
          <p:cNvSpPr txBox="1"/>
          <p:nvPr/>
        </p:nvSpPr>
        <p:spPr>
          <a:xfrm>
            <a:off x="5435727" y="1194346"/>
            <a:ext cx="522900" cy="261610"/>
          </a:xfrm>
          <a:prstGeom prst="rect">
            <a:avLst/>
          </a:prstGeom>
          <a:noFill/>
        </p:spPr>
        <p:txBody>
          <a:bodyPr wrap="none" rtlCol="0">
            <a:spAutoFit/>
          </a:bodyPr>
          <a:lstStyle/>
          <a:p>
            <a:r>
              <a:rPr lang="en-US" sz="1100" dirty="0"/>
              <a:t>Code</a:t>
            </a:r>
            <a:endParaRPr lang="en-GB" sz="1100" dirty="0"/>
          </a:p>
        </p:txBody>
      </p:sp>
      <p:sp>
        <p:nvSpPr>
          <p:cNvPr id="67" name="TextBox 66"/>
          <p:cNvSpPr txBox="1"/>
          <p:nvPr/>
        </p:nvSpPr>
        <p:spPr>
          <a:xfrm>
            <a:off x="6475389" y="1143550"/>
            <a:ext cx="1085554" cy="261610"/>
          </a:xfrm>
          <a:prstGeom prst="rect">
            <a:avLst/>
          </a:prstGeom>
          <a:noFill/>
        </p:spPr>
        <p:txBody>
          <a:bodyPr wrap="none" rtlCol="0">
            <a:spAutoFit/>
          </a:bodyPr>
          <a:lstStyle/>
          <a:p>
            <a:r>
              <a:rPr lang="en-US" sz="1100" dirty="0"/>
              <a:t>Best Practices</a:t>
            </a:r>
            <a:endParaRPr lang="en-GB" sz="1100" dirty="0"/>
          </a:p>
        </p:txBody>
      </p:sp>
      <p:sp>
        <p:nvSpPr>
          <p:cNvPr id="68" name="TextBox 67"/>
          <p:cNvSpPr txBox="1"/>
          <p:nvPr/>
        </p:nvSpPr>
        <p:spPr>
          <a:xfrm>
            <a:off x="7438691" y="1689729"/>
            <a:ext cx="1612942" cy="261610"/>
          </a:xfrm>
          <a:prstGeom prst="rect">
            <a:avLst/>
          </a:prstGeom>
          <a:noFill/>
        </p:spPr>
        <p:txBody>
          <a:bodyPr wrap="none" rtlCol="0">
            <a:spAutoFit/>
          </a:bodyPr>
          <a:lstStyle/>
          <a:p>
            <a:r>
              <a:rPr lang="en-US" sz="1100" dirty="0"/>
              <a:t>Methods and Pipelines</a:t>
            </a:r>
            <a:endParaRPr lang="en-GB" sz="1100" dirty="0"/>
          </a:p>
        </p:txBody>
      </p:sp>
      <p:sp>
        <p:nvSpPr>
          <p:cNvPr id="69" name="TextBox 68"/>
          <p:cNvSpPr txBox="1"/>
          <p:nvPr/>
        </p:nvSpPr>
        <p:spPr>
          <a:xfrm>
            <a:off x="4481614" y="3022604"/>
            <a:ext cx="3421129" cy="261610"/>
          </a:xfrm>
          <a:prstGeom prst="rect">
            <a:avLst/>
          </a:prstGeom>
          <a:noFill/>
        </p:spPr>
        <p:txBody>
          <a:bodyPr wrap="none" rtlCol="0">
            <a:spAutoFit/>
          </a:bodyPr>
          <a:lstStyle/>
          <a:p>
            <a:r>
              <a:rPr lang="en-US" sz="1100" dirty="0"/>
              <a:t>AI-assisted Data Extraction, Aggregation, Validation</a:t>
            </a:r>
            <a:endParaRPr lang="en-GB" sz="1100" dirty="0"/>
          </a:p>
        </p:txBody>
      </p:sp>
      <p:sp>
        <p:nvSpPr>
          <p:cNvPr id="71" name="TextBox 70"/>
          <p:cNvSpPr txBox="1"/>
          <p:nvPr/>
        </p:nvSpPr>
        <p:spPr>
          <a:xfrm>
            <a:off x="218020" y="183619"/>
            <a:ext cx="3200400" cy="253916"/>
          </a:xfrm>
          <a:prstGeom prst="rect">
            <a:avLst/>
          </a:prstGeom>
          <a:noFill/>
        </p:spPr>
        <p:txBody>
          <a:bodyPr wrap="square" rtlCol="0">
            <a:spAutoFit/>
          </a:bodyPr>
          <a:lstStyle/>
          <a:p>
            <a:r>
              <a:rPr lang="en-US" sz="1050" b="1" dirty="0">
                <a:solidFill>
                  <a:srgbClr val="C00000"/>
                </a:solidFill>
              </a:rPr>
              <a:t>Founding Members: </a:t>
            </a:r>
          </a:p>
        </p:txBody>
      </p:sp>
      <p:sp>
        <p:nvSpPr>
          <p:cNvPr id="72" name="TextBox 71"/>
          <p:cNvSpPr txBox="1"/>
          <p:nvPr/>
        </p:nvSpPr>
        <p:spPr>
          <a:xfrm>
            <a:off x="214263" y="380648"/>
            <a:ext cx="2460930" cy="646331"/>
          </a:xfrm>
          <a:prstGeom prst="rect">
            <a:avLst/>
          </a:prstGeom>
          <a:noFill/>
        </p:spPr>
        <p:txBody>
          <a:bodyPr wrap="none" rtlCol="0">
            <a:spAutoFit/>
          </a:bodyPr>
          <a:lstStyle/>
          <a:p>
            <a:r>
              <a:rPr lang="en-US" sz="900" b="1" dirty="0"/>
              <a:t>CERN</a:t>
            </a:r>
          </a:p>
          <a:p>
            <a:r>
              <a:rPr lang="en-US" sz="900" b="1" dirty="0"/>
              <a:t>King’s College London (Dep. Twin R&amp;GE)</a:t>
            </a:r>
          </a:p>
          <a:p>
            <a:r>
              <a:rPr lang="en-US" sz="900" b="1" dirty="0"/>
              <a:t>SIDRA Research Centre (Qatar)</a:t>
            </a:r>
          </a:p>
          <a:p>
            <a:r>
              <a:rPr lang="en-US" sz="900" b="1" dirty="0"/>
              <a:t>Intel</a:t>
            </a:r>
          </a:p>
        </p:txBody>
      </p:sp>
    </p:spTree>
    <p:extLst>
      <p:ext uri="{BB962C8B-B14F-4D97-AF65-F5344CB8AC3E}">
        <p14:creationId xmlns:p14="http://schemas.microsoft.com/office/powerpoint/2010/main" val="3621308545"/>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15837" y="2831542"/>
            <a:ext cx="947420" cy="677886"/>
            <a:chOff x="4122951" y="1109050"/>
            <a:chExt cx="985513" cy="866651"/>
          </a:xfrm>
        </p:grpSpPr>
        <p:pic>
          <p:nvPicPr>
            <p:cNvPr id="11" name="Picture 1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2951" y="1109050"/>
              <a:ext cx="985513" cy="866651"/>
            </a:xfrm>
            <a:prstGeom prst="rect">
              <a:avLst/>
            </a:prstGeom>
          </p:spPr>
        </p:pic>
        <p:pic>
          <p:nvPicPr>
            <p:cNvPr id="12" name="Picture 11"/>
            <p:cNvPicPr>
              <a:picLocks noChangeAspect="1"/>
            </p:cNvPicPr>
            <p:nvPr/>
          </p:nvPicPr>
          <p:blipFill>
            <a:blip r:embed="rId3"/>
            <a:stretch>
              <a:fillRect/>
            </a:stretch>
          </p:blipFill>
          <p:spPr>
            <a:xfrm>
              <a:off x="4462856" y="1366471"/>
              <a:ext cx="391712" cy="292443"/>
            </a:xfrm>
            <a:prstGeom prst="rect">
              <a:avLst/>
            </a:prstGeom>
          </p:spPr>
        </p:pic>
      </p:grpSp>
      <p:grpSp>
        <p:nvGrpSpPr>
          <p:cNvPr id="37" name="Group 36"/>
          <p:cNvGrpSpPr/>
          <p:nvPr/>
        </p:nvGrpSpPr>
        <p:grpSpPr>
          <a:xfrm>
            <a:off x="2381570" y="2816566"/>
            <a:ext cx="947420" cy="677886"/>
            <a:chOff x="4122951" y="1109050"/>
            <a:chExt cx="985513" cy="866651"/>
          </a:xfrm>
        </p:grpSpPr>
        <p:pic>
          <p:nvPicPr>
            <p:cNvPr id="38" name="Picture 3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2951" y="1109050"/>
              <a:ext cx="985513" cy="866651"/>
            </a:xfrm>
            <a:prstGeom prst="rect">
              <a:avLst/>
            </a:prstGeom>
          </p:spPr>
        </p:pic>
        <p:pic>
          <p:nvPicPr>
            <p:cNvPr id="39" name="Picture 38"/>
            <p:cNvPicPr>
              <a:picLocks noChangeAspect="1"/>
            </p:cNvPicPr>
            <p:nvPr/>
          </p:nvPicPr>
          <p:blipFill>
            <a:blip r:embed="rId3"/>
            <a:stretch>
              <a:fillRect/>
            </a:stretch>
          </p:blipFill>
          <p:spPr>
            <a:xfrm>
              <a:off x="4462856" y="1366471"/>
              <a:ext cx="391712" cy="292443"/>
            </a:xfrm>
            <a:prstGeom prst="rect">
              <a:avLst/>
            </a:prstGeom>
          </p:spPr>
        </p:pic>
      </p:grpSp>
      <p:grpSp>
        <p:nvGrpSpPr>
          <p:cNvPr id="40" name="Group 39"/>
          <p:cNvGrpSpPr/>
          <p:nvPr/>
        </p:nvGrpSpPr>
        <p:grpSpPr>
          <a:xfrm>
            <a:off x="4510230" y="2816566"/>
            <a:ext cx="947420" cy="677886"/>
            <a:chOff x="4122951" y="1109050"/>
            <a:chExt cx="985513" cy="866651"/>
          </a:xfrm>
        </p:grpSpPr>
        <p:pic>
          <p:nvPicPr>
            <p:cNvPr id="42" name="Picture 4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2951" y="1109050"/>
              <a:ext cx="985513" cy="866651"/>
            </a:xfrm>
            <a:prstGeom prst="rect">
              <a:avLst/>
            </a:prstGeom>
          </p:spPr>
        </p:pic>
        <p:pic>
          <p:nvPicPr>
            <p:cNvPr id="43" name="Picture 42"/>
            <p:cNvPicPr>
              <a:picLocks noChangeAspect="1"/>
            </p:cNvPicPr>
            <p:nvPr/>
          </p:nvPicPr>
          <p:blipFill>
            <a:blip r:embed="rId3"/>
            <a:stretch>
              <a:fillRect/>
            </a:stretch>
          </p:blipFill>
          <p:spPr>
            <a:xfrm>
              <a:off x="4462856" y="1366471"/>
              <a:ext cx="391712" cy="292443"/>
            </a:xfrm>
            <a:prstGeom prst="rect">
              <a:avLst/>
            </a:prstGeom>
          </p:spPr>
        </p:pic>
      </p:grpSp>
      <p:sp>
        <p:nvSpPr>
          <p:cNvPr id="2" name="Title 1"/>
          <p:cNvSpPr>
            <a:spLocks noGrp="1"/>
          </p:cNvSpPr>
          <p:nvPr>
            <p:ph type="title"/>
          </p:nvPr>
        </p:nvSpPr>
        <p:spPr/>
        <p:txBody>
          <a:bodyPr>
            <a:normAutofit fontScale="90000"/>
          </a:bodyPr>
          <a:lstStyle/>
          <a:p>
            <a:pPr algn="r"/>
            <a:r>
              <a:rPr lang="en-US" dirty="0"/>
              <a:t>Codename: </a:t>
            </a:r>
            <a:r>
              <a:rPr lang="en-US" dirty="0" err="1"/>
              <a:t>BioDynaMo</a:t>
            </a:r>
            <a:r>
              <a:rPr lang="en-US" dirty="0"/>
              <a:t/>
            </a:r>
            <a:br>
              <a:rPr lang="en-US" dirty="0"/>
            </a:br>
            <a:r>
              <a:rPr lang="en-US" sz="2700" dirty="0">
                <a:solidFill>
                  <a:srgbClr val="FF0000"/>
                </a:solidFill>
              </a:rPr>
              <a:t>Bio</a:t>
            </a:r>
            <a:r>
              <a:rPr lang="en-US" sz="2700" dirty="0"/>
              <a:t>logy </a:t>
            </a:r>
            <a:r>
              <a:rPr lang="en-US" sz="2700" dirty="0">
                <a:solidFill>
                  <a:srgbClr val="FF0000"/>
                </a:solidFill>
              </a:rPr>
              <a:t>Dyna</a:t>
            </a:r>
            <a:r>
              <a:rPr lang="en-US" sz="2700" dirty="0"/>
              <a:t>mic </a:t>
            </a:r>
            <a:r>
              <a:rPr lang="en-US" sz="2700" dirty="0" err="1">
                <a:solidFill>
                  <a:srgbClr val="FF0000"/>
                </a:solidFill>
              </a:rPr>
              <a:t>Mo</a:t>
            </a:r>
            <a:r>
              <a:rPr lang="en-US" sz="2700" dirty="0" err="1"/>
              <a:t>deller</a:t>
            </a:r>
            <a:endParaRPr lang="en-GB" dirty="0"/>
          </a:p>
        </p:txBody>
      </p:sp>
      <p:sp>
        <p:nvSpPr>
          <p:cNvPr id="8" name="TextBox 7"/>
          <p:cNvSpPr txBox="1"/>
          <p:nvPr/>
        </p:nvSpPr>
        <p:spPr>
          <a:xfrm>
            <a:off x="218020" y="183619"/>
            <a:ext cx="3200400" cy="253916"/>
          </a:xfrm>
          <a:prstGeom prst="rect">
            <a:avLst/>
          </a:prstGeom>
          <a:noFill/>
        </p:spPr>
        <p:txBody>
          <a:bodyPr wrap="square" rtlCol="0">
            <a:spAutoFit/>
          </a:bodyPr>
          <a:lstStyle/>
          <a:p>
            <a:r>
              <a:rPr lang="en-US" sz="1050" b="1" dirty="0">
                <a:solidFill>
                  <a:srgbClr val="0070C0"/>
                </a:solidFill>
              </a:rPr>
              <a:t>Founding Members: </a:t>
            </a:r>
          </a:p>
        </p:txBody>
      </p:sp>
      <p:sp>
        <p:nvSpPr>
          <p:cNvPr id="9" name="TextBox 8"/>
          <p:cNvSpPr txBox="1"/>
          <p:nvPr/>
        </p:nvSpPr>
        <p:spPr>
          <a:xfrm>
            <a:off x="214263" y="380648"/>
            <a:ext cx="2884123" cy="784830"/>
          </a:xfrm>
          <a:prstGeom prst="rect">
            <a:avLst/>
          </a:prstGeom>
          <a:noFill/>
        </p:spPr>
        <p:txBody>
          <a:bodyPr wrap="none" rtlCol="0">
            <a:spAutoFit/>
          </a:bodyPr>
          <a:lstStyle/>
          <a:p>
            <a:r>
              <a:rPr lang="en-US" sz="900" b="1" dirty="0"/>
              <a:t>CERN</a:t>
            </a:r>
          </a:p>
          <a:p>
            <a:r>
              <a:rPr lang="en-US" sz="900" b="1" dirty="0"/>
              <a:t>Newcastle University (</a:t>
            </a:r>
            <a:r>
              <a:rPr lang="en-US" sz="900" b="1" dirty="0" err="1"/>
              <a:t>Neuroinformatics</a:t>
            </a:r>
            <a:r>
              <a:rPr lang="en-US" sz="900" b="1" dirty="0"/>
              <a:t> Institute)</a:t>
            </a:r>
          </a:p>
          <a:p>
            <a:r>
              <a:rPr lang="en-US" sz="900" b="1" dirty="0" err="1"/>
              <a:t>Innopolis</a:t>
            </a:r>
            <a:r>
              <a:rPr lang="en-US" sz="900" b="1" dirty="0"/>
              <a:t> University</a:t>
            </a:r>
          </a:p>
          <a:p>
            <a:r>
              <a:rPr lang="en-US" sz="900" b="1" dirty="0"/>
              <a:t>Kazan University</a:t>
            </a:r>
          </a:p>
          <a:p>
            <a:r>
              <a:rPr lang="en-US" sz="900" b="1" dirty="0"/>
              <a:t>Intel</a:t>
            </a: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1671" t="34376" r="2624" b="50257"/>
          <a:stretch/>
        </p:blipFill>
        <p:spPr>
          <a:xfrm>
            <a:off x="553470" y="3505235"/>
            <a:ext cx="5009130" cy="289265"/>
          </a:xfrm>
          <a:prstGeom prst="rect">
            <a:avLst/>
          </a:prstGeom>
        </p:spPr>
      </p:pic>
      <p:pic>
        <p:nvPicPr>
          <p:cNvPr id="20" name="Picture 1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7437" t="20000" b="20000"/>
          <a:stretch/>
        </p:blipFill>
        <p:spPr>
          <a:xfrm flipH="1">
            <a:off x="3620914" y="1880696"/>
            <a:ext cx="262805" cy="648516"/>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210" y="1841698"/>
            <a:ext cx="582286" cy="59072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937" y="1464333"/>
            <a:ext cx="878811" cy="599190"/>
          </a:xfrm>
          <a:prstGeom prst="rect">
            <a:avLst/>
          </a:prstGeom>
        </p:spPr>
      </p:pic>
      <p:pic>
        <p:nvPicPr>
          <p:cNvPr id="23" name="Picture 22"/>
          <p:cNvPicPr>
            <a:picLocks noChangeAspect="1"/>
          </p:cNvPicPr>
          <p:nvPr/>
        </p:nvPicPr>
        <p:blipFill>
          <a:blip r:embed="rId8">
            <a:clrChange>
              <a:clrFrom>
                <a:srgbClr val="FFFFFF"/>
              </a:clrFrom>
              <a:clrTo>
                <a:srgbClr val="FFFFFF">
                  <a:alpha val="0"/>
                </a:srgbClr>
              </a:clrTo>
            </a:clrChange>
          </a:blip>
          <a:stretch>
            <a:fillRect/>
          </a:stretch>
        </p:blipFill>
        <p:spPr>
          <a:xfrm>
            <a:off x="600300" y="3745133"/>
            <a:ext cx="461922" cy="409955"/>
          </a:xfrm>
          <a:prstGeom prst="rect">
            <a:avLst/>
          </a:prstGeom>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1577187" y="3719940"/>
            <a:ext cx="736688" cy="555969"/>
          </a:xfrm>
          <a:prstGeom prst="rect">
            <a:avLst/>
          </a:prstGeom>
        </p:spPr>
      </p:pic>
      <p:pic>
        <p:nvPicPr>
          <p:cNvPr id="25" name="Picture 24"/>
          <p:cNvPicPr>
            <a:picLocks noChangeAspect="1"/>
          </p:cNvPicPr>
          <p:nvPr/>
        </p:nvPicPr>
        <p:blipFill rotWithShape="1">
          <a:blip r:embed="rId10"/>
          <a:srcRect l="51235"/>
          <a:stretch/>
        </p:blipFill>
        <p:spPr>
          <a:xfrm>
            <a:off x="4744294" y="3711389"/>
            <a:ext cx="308450" cy="418751"/>
          </a:xfrm>
          <a:prstGeom prst="rect">
            <a:avLst/>
          </a:prstGeom>
        </p:spPr>
      </p:pic>
      <p:pic>
        <p:nvPicPr>
          <p:cNvPr id="26" name="Picture 25"/>
          <p:cNvPicPr>
            <a:picLocks noChangeAspect="1"/>
          </p:cNvPicPr>
          <p:nvPr/>
        </p:nvPicPr>
        <p:blipFill rotWithShape="1">
          <a:blip r:embed="rId11"/>
          <a:srcRect l="31504" t="19476" r="34935" b="28061"/>
          <a:stretch/>
        </p:blipFill>
        <p:spPr>
          <a:xfrm>
            <a:off x="3459250" y="3745362"/>
            <a:ext cx="336603" cy="350804"/>
          </a:xfrm>
          <a:prstGeom prst="rect">
            <a:avLst/>
          </a:prstGeom>
        </p:spPr>
      </p:pic>
      <p:cxnSp>
        <p:nvCxnSpPr>
          <p:cNvPr id="27" name="Elbow Connector 97"/>
          <p:cNvCxnSpPr>
            <a:cxnSpLocks/>
            <a:stCxn id="20" idx="3"/>
            <a:endCxn id="38" idx="0"/>
          </p:cNvCxnSpPr>
          <p:nvPr/>
        </p:nvCxnSpPr>
        <p:spPr>
          <a:xfrm rot="10800000" flipV="1">
            <a:off x="2855280" y="2204954"/>
            <a:ext cx="765634" cy="61161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100"/>
          <p:cNvCxnSpPr>
            <a:cxnSpLocks/>
            <a:stCxn id="38" idx="3"/>
            <a:endCxn id="21" idx="2"/>
          </p:cNvCxnSpPr>
          <p:nvPr/>
        </p:nvCxnSpPr>
        <p:spPr>
          <a:xfrm flipV="1">
            <a:off x="3328990" y="2432424"/>
            <a:ext cx="998363" cy="723085"/>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97"/>
          <p:cNvCxnSpPr>
            <a:cxnSpLocks/>
            <a:stCxn id="22" idx="3"/>
            <a:endCxn id="11" idx="3"/>
          </p:cNvCxnSpPr>
          <p:nvPr/>
        </p:nvCxnSpPr>
        <p:spPr>
          <a:xfrm>
            <a:off x="1332748" y="1763928"/>
            <a:ext cx="30509" cy="1406557"/>
          </a:xfrm>
          <a:prstGeom prst="bentConnector3">
            <a:avLst>
              <a:gd name="adj1" fmla="val 849287"/>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97"/>
          <p:cNvCxnSpPr>
            <a:cxnSpLocks/>
            <a:stCxn id="21" idx="3"/>
            <a:endCxn id="42" idx="0"/>
          </p:cNvCxnSpPr>
          <p:nvPr/>
        </p:nvCxnSpPr>
        <p:spPr>
          <a:xfrm>
            <a:off x="4618496" y="2137061"/>
            <a:ext cx="365444" cy="67950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346403" y="1581798"/>
            <a:ext cx="1249060" cy="461665"/>
          </a:xfrm>
          <a:prstGeom prst="rect">
            <a:avLst/>
          </a:prstGeom>
          <a:noFill/>
        </p:spPr>
        <p:txBody>
          <a:bodyPr wrap="none" rtlCol="0">
            <a:spAutoFit/>
          </a:bodyPr>
          <a:lstStyle/>
          <a:p>
            <a:pPr algn="ctr"/>
            <a:r>
              <a:rPr lang="en-US" sz="1200" dirty="0"/>
              <a:t>Sharing models</a:t>
            </a:r>
            <a:br>
              <a:rPr lang="en-US" sz="1200" dirty="0"/>
            </a:br>
            <a:r>
              <a:rPr lang="en-US" sz="1200" dirty="0"/>
              <a:t>and results</a:t>
            </a:r>
            <a:endParaRPr lang="en-GB" sz="1200" dirty="0"/>
          </a:p>
        </p:txBody>
      </p:sp>
      <p:sp>
        <p:nvSpPr>
          <p:cNvPr id="47" name="TextBox 46"/>
          <p:cNvSpPr txBox="1"/>
          <p:nvPr/>
        </p:nvSpPr>
        <p:spPr>
          <a:xfrm>
            <a:off x="2400919" y="1899718"/>
            <a:ext cx="1394934" cy="276999"/>
          </a:xfrm>
          <a:prstGeom prst="rect">
            <a:avLst/>
          </a:prstGeom>
          <a:noFill/>
        </p:spPr>
        <p:txBody>
          <a:bodyPr wrap="none" rtlCol="0">
            <a:spAutoFit/>
          </a:bodyPr>
          <a:lstStyle/>
          <a:p>
            <a:pPr algn="ctr"/>
            <a:r>
              <a:rPr lang="en-US" sz="1200" dirty="0"/>
              <a:t>Project definitions</a:t>
            </a:r>
            <a:endParaRPr lang="en-GB" sz="1200" dirty="0"/>
          </a:p>
        </p:txBody>
      </p:sp>
      <p:grpSp>
        <p:nvGrpSpPr>
          <p:cNvPr id="51" name="Group 50"/>
          <p:cNvGrpSpPr/>
          <p:nvPr/>
        </p:nvGrpSpPr>
        <p:grpSpPr>
          <a:xfrm>
            <a:off x="1703920" y="1284035"/>
            <a:ext cx="593434" cy="826195"/>
            <a:chOff x="4400506" y="390432"/>
            <a:chExt cx="932776" cy="1155741"/>
          </a:xfrm>
        </p:grpSpPr>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0506" y="390432"/>
              <a:ext cx="780376" cy="1003341"/>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306078">
              <a:off x="4552906" y="542832"/>
              <a:ext cx="780376" cy="1003341"/>
            </a:xfrm>
            <a:prstGeom prst="rect">
              <a:avLst/>
            </a:prstGeom>
          </p:spPr>
        </p:pic>
      </p:grpSp>
      <p:cxnSp>
        <p:nvCxnSpPr>
          <p:cNvPr id="52" name="Elbow Connector 97"/>
          <p:cNvCxnSpPr>
            <a:cxnSpLocks/>
            <a:stCxn id="50" idx="2"/>
            <a:endCxn id="38" idx="1"/>
          </p:cNvCxnSpPr>
          <p:nvPr/>
        </p:nvCxnSpPr>
        <p:spPr>
          <a:xfrm rot="16200000" flipH="1">
            <a:off x="1613420" y="2387358"/>
            <a:ext cx="1070851" cy="46545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745477" y="971550"/>
            <a:ext cx="3194792" cy="3970318"/>
          </a:xfrm>
          <a:prstGeom prst="rect">
            <a:avLst/>
          </a:prstGeom>
          <a:solidFill>
            <a:srgbClr val="0070C0"/>
          </a:solidFill>
          <a:effectLst>
            <a:outerShdw blurRad="50800" dist="38100" dir="2700000" algn="tl" rotWithShape="0">
              <a:prstClr val="black">
                <a:alpha val="40000"/>
              </a:prstClr>
            </a:outerShdw>
          </a:effectLst>
        </p:spPr>
        <p:txBody>
          <a:bodyPr wrap="square" rtlCol="0">
            <a:spAutoFit/>
          </a:bodyPr>
          <a:lstStyle/>
          <a:p>
            <a:r>
              <a:rPr lang="en-US" sz="1200" dirty="0">
                <a:solidFill>
                  <a:schemeClr val="bg1"/>
                </a:solidFill>
              </a:rPr>
              <a:t>Design and implementation of an architecture-neutral, large-scale biological development simulation platform</a:t>
            </a:r>
          </a:p>
          <a:p>
            <a:endParaRPr lang="en-US" sz="1200" dirty="0">
              <a:solidFill>
                <a:schemeClr val="bg1"/>
              </a:solidFill>
            </a:endParaRPr>
          </a:p>
          <a:p>
            <a:r>
              <a:rPr lang="en-US" sz="1200" dirty="0">
                <a:solidFill>
                  <a:schemeClr val="bg1"/>
                </a:solidFill>
              </a:rPr>
              <a:t>Cloud backend able to dynamically scale or shrink with the simulated model</a:t>
            </a:r>
          </a:p>
          <a:p>
            <a:endParaRPr lang="en-US" sz="1200" dirty="0">
              <a:solidFill>
                <a:schemeClr val="bg1"/>
              </a:solidFill>
            </a:endParaRPr>
          </a:p>
          <a:p>
            <a:r>
              <a:rPr lang="en-US" sz="1200" dirty="0">
                <a:solidFill>
                  <a:schemeClr val="bg1"/>
                </a:solidFill>
              </a:rPr>
              <a:t>I</a:t>
            </a:r>
            <a:r>
              <a:rPr lang="en-GB" sz="1200" dirty="0" err="1">
                <a:solidFill>
                  <a:schemeClr val="bg1"/>
                </a:solidFill>
              </a:rPr>
              <a:t>ntegration</a:t>
            </a:r>
            <a:r>
              <a:rPr lang="en-GB" sz="1200" dirty="0">
                <a:solidFill>
                  <a:schemeClr val="bg1"/>
                </a:solidFill>
              </a:rPr>
              <a:t> and sharing of experimental data (e.g. functional MRI images), textual publications, models, results</a:t>
            </a:r>
          </a:p>
          <a:p>
            <a:endParaRPr lang="en-US" sz="1200" dirty="0">
              <a:solidFill>
                <a:schemeClr val="bg1"/>
              </a:solidFill>
            </a:endParaRPr>
          </a:p>
          <a:p>
            <a:r>
              <a:rPr lang="en-US" sz="1200" dirty="0">
                <a:solidFill>
                  <a:schemeClr val="bg1"/>
                </a:solidFill>
              </a:rPr>
              <a:t>Cheaper to operate compared to more sophisticated HPC solutions and more expandable</a:t>
            </a:r>
          </a:p>
          <a:p>
            <a:endParaRPr lang="en-US" sz="1200" dirty="0">
              <a:solidFill>
                <a:schemeClr val="bg1"/>
              </a:solidFill>
            </a:endParaRPr>
          </a:p>
          <a:p>
            <a:r>
              <a:rPr lang="en-US" sz="1200" dirty="0">
                <a:solidFill>
                  <a:schemeClr val="bg1"/>
                </a:solidFill>
              </a:rPr>
              <a:t>C</a:t>
            </a:r>
            <a:r>
              <a:rPr lang="en-GB" sz="1200" dirty="0" err="1">
                <a:solidFill>
                  <a:schemeClr val="bg1"/>
                </a:solidFill>
              </a:rPr>
              <a:t>urrent</a:t>
            </a:r>
            <a:r>
              <a:rPr lang="en-GB" sz="1200" dirty="0">
                <a:solidFill>
                  <a:schemeClr val="bg1"/>
                </a:solidFill>
              </a:rPr>
              <a:t> status: Prototype, initial development of a software stack optimized for multi-core architectures</a:t>
            </a:r>
          </a:p>
          <a:p>
            <a:endParaRPr lang="en-US" sz="1200" dirty="0">
              <a:solidFill>
                <a:schemeClr val="bg1"/>
              </a:solidFill>
            </a:endParaRPr>
          </a:p>
          <a:p>
            <a:r>
              <a:rPr lang="en-US" sz="1200" dirty="0">
                <a:solidFill>
                  <a:schemeClr val="bg1"/>
                </a:solidFill>
              </a:rPr>
              <a:t>S</a:t>
            </a:r>
            <a:r>
              <a:rPr lang="en-GB" sz="1200" dirty="0" err="1">
                <a:solidFill>
                  <a:schemeClr val="bg1"/>
                </a:solidFill>
              </a:rPr>
              <a:t>eeking</a:t>
            </a:r>
            <a:r>
              <a:rPr lang="en-GB" sz="1200" dirty="0">
                <a:solidFill>
                  <a:schemeClr val="bg1"/>
                </a:solidFill>
              </a:rPr>
              <a:t> collaborations: developers, domain  experts, testers, use cases</a:t>
            </a:r>
            <a:endParaRPr lang="en-US" sz="1200" dirty="0">
              <a:solidFill>
                <a:schemeClr val="bg1"/>
              </a:solidFill>
            </a:endParaRPr>
          </a:p>
        </p:txBody>
      </p:sp>
      <p:sp>
        <p:nvSpPr>
          <p:cNvPr id="45" name="TextBox 44"/>
          <p:cNvSpPr txBox="1"/>
          <p:nvPr/>
        </p:nvSpPr>
        <p:spPr>
          <a:xfrm>
            <a:off x="352458" y="2201458"/>
            <a:ext cx="2380780" cy="261610"/>
          </a:xfrm>
          <a:prstGeom prst="rect">
            <a:avLst/>
          </a:prstGeom>
          <a:noFill/>
        </p:spPr>
        <p:txBody>
          <a:bodyPr wrap="none" rtlCol="0">
            <a:spAutoFit/>
          </a:bodyPr>
          <a:lstStyle/>
          <a:p>
            <a:pPr algn="ctr"/>
            <a:r>
              <a:rPr lang="en-US" sz="1100" dirty="0"/>
              <a:t>Experimental data and publications</a:t>
            </a:r>
            <a:endParaRPr lang="en-GB" sz="1100" dirty="0"/>
          </a:p>
        </p:txBody>
      </p:sp>
    </p:spTree>
    <p:extLst>
      <p:ext uri="{BB962C8B-B14F-4D97-AF65-F5344CB8AC3E}">
        <p14:creationId xmlns:p14="http://schemas.microsoft.com/office/powerpoint/2010/main" val="715583217"/>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15162C88-1005-4D2F-8F53-184920042A7C}"/>
              </a:ext>
            </a:extLst>
          </p:cNvPr>
          <p:cNvSpPr>
            <a:spLocks noGrp="1"/>
          </p:cNvSpPr>
          <p:nvPr>
            <p:ph type="ftr" sz="quarter" idx="17"/>
          </p:nvPr>
        </p:nvSpPr>
        <p:spPr/>
        <p:txBody>
          <a:bodyPr/>
          <a:lstStyle/>
          <a:p>
            <a:pPr>
              <a:defRPr/>
            </a:pPr>
            <a:r>
              <a:rPr lang="en-US"/>
              <a:t>CERN: Science, Computing and Innovation</a:t>
            </a:r>
            <a:endParaRPr lang="en-GB" dirty="0"/>
          </a:p>
        </p:txBody>
      </p:sp>
      <p:pic>
        <p:nvPicPr>
          <p:cNvPr id="10" name="Picture 9" descr="A picture containing water&#10;&#10;Description generated with very high confidence">
            <a:extLst>
              <a:ext uri="{FF2B5EF4-FFF2-40B4-BE49-F238E27FC236}">
                <a16:creationId xmlns:a16="http://schemas.microsoft.com/office/drawing/2014/main" xmlns="" id="{84435625-0DD2-4A3E-8D08-E1D47889C797}"/>
              </a:ext>
            </a:extLst>
          </p:cNvPr>
          <p:cNvPicPr>
            <a:picLocks noChangeAspect="1"/>
          </p:cNvPicPr>
          <p:nvPr/>
        </p:nvPicPr>
        <p:blipFill rotWithShape="1">
          <a:blip r:embed="rId2">
            <a:extLst>
              <a:ext uri="{28A0092B-C50C-407E-A947-70E740481C1C}">
                <a14:useLocalDpi xmlns:a14="http://schemas.microsoft.com/office/drawing/2010/main" val="0"/>
              </a:ext>
            </a:extLst>
          </a:blip>
          <a:srcRect t="17610" b="4447"/>
          <a:stretch/>
        </p:blipFill>
        <p:spPr>
          <a:xfrm>
            <a:off x="0" y="1"/>
            <a:ext cx="9144000" cy="5143500"/>
          </a:xfrm>
          <a:prstGeom prst="rect">
            <a:avLst/>
          </a:prstGeom>
        </p:spPr>
      </p:pic>
      <p:sp>
        <p:nvSpPr>
          <p:cNvPr id="11" name="Rectangle 8">
            <a:extLst>
              <a:ext uri="{FF2B5EF4-FFF2-40B4-BE49-F238E27FC236}">
                <a16:creationId xmlns:a16="http://schemas.microsoft.com/office/drawing/2014/main" xmlns="" id="{E1BE70C8-403C-49C8-A700-0610A3C23D7D}"/>
              </a:ext>
            </a:extLst>
          </p:cNvPr>
          <p:cNvSpPr/>
          <p:nvPr/>
        </p:nvSpPr>
        <p:spPr>
          <a:xfrm>
            <a:off x="-8000" y="4019550"/>
            <a:ext cx="9155562" cy="609600"/>
          </a:xfrm>
          <a:prstGeom prst="rect">
            <a:avLst/>
          </a:prstGeom>
          <a:solidFill>
            <a:srgbClr val="CC68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Working at CERN</a:t>
            </a:r>
            <a:endParaRPr lang="en-GB" dirty="0"/>
          </a:p>
        </p:txBody>
      </p:sp>
      <p:sp>
        <p:nvSpPr>
          <p:cNvPr id="12" name="TextBox 9">
            <a:extLst>
              <a:ext uri="{FF2B5EF4-FFF2-40B4-BE49-F238E27FC236}">
                <a16:creationId xmlns:a16="http://schemas.microsoft.com/office/drawing/2014/main" xmlns="" id="{5549AFD4-84CF-41D3-8B96-8DA875DEA3DE}"/>
              </a:ext>
            </a:extLst>
          </p:cNvPr>
          <p:cNvSpPr txBox="1"/>
          <p:nvPr/>
        </p:nvSpPr>
        <p:spPr>
          <a:xfrm>
            <a:off x="0" y="4886919"/>
            <a:ext cx="7678405" cy="261610"/>
          </a:xfrm>
          <a:prstGeom prst="rect">
            <a:avLst/>
          </a:prstGeom>
          <a:noFill/>
        </p:spPr>
        <p:txBody>
          <a:bodyPr wrap="square" rtlCol="0">
            <a:spAutoFit/>
          </a:bodyPr>
          <a:lstStyle/>
          <a:p>
            <a:r>
              <a:rPr lang="en-US" sz="1100" dirty="0">
                <a:solidFill>
                  <a:schemeClr val="bg1"/>
                </a:solidFill>
              </a:rPr>
              <a:t>Basket-fishing in the </a:t>
            </a:r>
            <a:r>
              <a:rPr lang="en-US" sz="1100" dirty="0" err="1">
                <a:solidFill>
                  <a:schemeClr val="bg1"/>
                </a:solidFill>
              </a:rPr>
              <a:t>Kinu</a:t>
            </a:r>
            <a:r>
              <a:rPr lang="en-US" sz="1100" dirty="0">
                <a:solidFill>
                  <a:schemeClr val="bg1"/>
                </a:solidFill>
              </a:rPr>
              <a:t> River, Hokusai, 1833. Ukiyo-e print, 18.3 x 25.4 cm. Museum of Fine Arts, Boston</a:t>
            </a:r>
          </a:p>
        </p:txBody>
      </p:sp>
    </p:spTree>
    <p:extLst>
      <p:ext uri="{BB962C8B-B14F-4D97-AF65-F5344CB8AC3E}">
        <p14:creationId xmlns:p14="http://schemas.microsoft.com/office/powerpoint/2010/main" val="230323520"/>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BBC8F453-8DE5-406D-BA05-0D462B05F14D}"/>
              </a:ext>
            </a:extLst>
          </p:cNvPr>
          <p:cNvSpPr>
            <a:spLocks noGrp="1"/>
          </p:cNvSpPr>
          <p:nvPr>
            <p:ph type="ftr" sz="quarter" idx="17"/>
          </p:nvPr>
        </p:nvSpPr>
        <p:spPr/>
        <p:txBody>
          <a:bodyPr/>
          <a:lstStyle/>
          <a:p>
            <a:pPr>
              <a:defRPr/>
            </a:pPr>
            <a:r>
              <a:rPr lang="en-US"/>
              <a:t>CERN: Science, Computing and Innovation</a:t>
            </a:r>
            <a:endParaRPr lang="en-GB" dirty="0"/>
          </a:p>
        </p:txBody>
      </p:sp>
      <p:pic>
        <p:nvPicPr>
          <p:cNvPr id="9" name="Picture 8">
            <a:extLst>
              <a:ext uri="{FF2B5EF4-FFF2-40B4-BE49-F238E27FC236}">
                <a16:creationId xmlns:a16="http://schemas.microsoft.com/office/drawing/2014/main" xmlns="" id="{22E0A035-D0E0-4FD9-B542-45C72B36E714}"/>
              </a:ext>
            </a:extLst>
          </p:cNvPr>
          <p:cNvPicPr>
            <a:picLocks noChangeAspect="1"/>
          </p:cNvPicPr>
          <p:nvPr/>
        </p:nvPicPr>
        <p:blipFill>
          <a:blip r:embed="rId2"/>
          <a:stretch>
            <a:fillRect/>
          </a:stretch>
        </p:blipFill>
        <p:spPr>
          <a:xfrm>
            <a:off x="0" y="158894"/>
            <a:ext cx="9144000" cy="4825712"/>
          </a:xfrm>
          <a:prstGeom prst="rect">
            <a:avLst/>
          </a:prstGeom>
        </p:spPr>
      </p:pic>
      <p:sp>
        <p:nvSpPr>
          <p:cNvPr id="10" name="Rectangle 9">
            <a:extLst>
              <a:ext uri="{FF2B5EF4-FFF2-40B4-BE49-F238E27FC236}">
                <a16:creationId xmlns:a16="http://schemas.microsoft.com/office/drawing/2014/main" xmlns="" id="{668BA5EC-9481-4A77-928C-64084138D495}"/>
              </a:ext>
            </a:extLst>
          </p:cNvPr>
          <p:cNvSpPr/>
          <p:nvPr/>
        </p:nvSpPr>
        <p:spPr>
          <a:xfrm>
            <a:off x="76200" y="4459816"/>
            <a:ext cx="4987637" cy="369332"/>
          </a:xfrm>
          <a:prstGeom prst="rect">
            <a:avLst/>
          </a:prstGeom>
          <a:solidFill>
            <a:schemeClr val="accent2"/>
          </a:solidFill>
        </p:spPr>
        <p:txBody>
          <a:bodyPr wrap="square">
            <a:spAutoFit/>
          </a:bodyPr>
          <a:lstStyle/>
          <a:p>
            <a:r>
              <a:rPr lang="en-GB" dirty="0">
                <a:solidFill>
                  <a:schemeClr val="bg1"/>
                </a:solidFill>
              </a:rPr>
              <a:t>https://jobs.web.cern.ch/content/working-cern</a:t>
            </a:r>
          </a:p>
        </p:txBody>
      </p:sp>
    </p:spTree>
    <p:extLst>
      <p:ext uri="{BB962C8B-B14F-4D97-AF65-F5344CB8AC3E}">
        <p14:creationId xmlns:p14="http://schemas.microsoft.com/office/powerpoint/2010/main" val="3437571264"/>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287839"/>
            <a:ext cx="7886700" cy="479052"/>
          </a:xfrm>
        </p:spPr>
        <p:txBody>
          <a:bodyPr>
            <a:normAutofit fontScale="90000"/>
          </a:bodyPr>
          <a:lstStyle/>
          <a:p>
            <a:r>
              <a:rPr lang="fr-FR" dirty="0"/>
              <a:t>WHAT IS CERN?</a:t>
            </a:r>
          </a:p>
        </p:txBody>
      </p:sp>
      <p:sp>
        <p:nvSpPr>
          <p:cNvPr id="3" name="Espace réservé du contenu 2"/>
          <p:cNvSpPr>
            <a:spLocks noGrp="1"/>
          </p:cNvSpPr>
          <p:nvPr>
            <p:ph sz="half" idx="1"/>
          </p:nvPr>
        </p:nvSpPr>
        <p:spPr>
          <a:xfrm>
            <a:off x="628650" y="1244204"/>
            <a:ext cx="4496804" cy="3331369"/>
          </a:xfrm>
        </p:spPr>
        <p:txBody>
          <a:bodyPr>
            <a:normAutofit fontScale="25000" lnSpcReduction="20000"/>
          </a:bodyPr>
          <a:lstStyle/>
          <a:p>
            <a:r>
              <a:rPr lang="fr-FR" sz="4800" b="1" u="sng" dirty="0" err="1"/>
              <a:t>Member</a:t>
            </a:r>
            <a:r>
              <a:rPr lang="fr-FR" sz="4800" b="1" u="sng" dirty="0"/>
              <a:t> States:</a:t>
            </a:r>
            <a:endParaRPr lang="fr-FR" sz="4800" b="1" dirty="0"/>
          </a:p>
          <a:p>
            <a:r>
              <a:rPr lang="fr-FR" sz="4800" dirty="0" err="1"/>
              <a:t>Austria</a:t>
            </a:r>
            <a:r>
              <a:rPr lang="fr-FR" sz="4800" dirty="0"/>
              <a:t>, </a:t>
            </a:r>
            <a:r>
              <a:rPr lang="fr-FR" sz="4800" dirty="0" err="1"/>
              <a:t>Belgium</a:t>
            </a:r>
            <a:r>
              <a:rPr lang="fr-FR" sz="4800" dirty="0"/>
              <a:t>, </a:t>
            </a:r>
            <a:r>
              <a:rPr lang="fr-FR" sz="4800" dirty="0" err="1"/>
              <a:t>Bulgaria</a:t>
            </a:r>
            <a:r>
              <a:rPr lang="fr-FR" sz="4800" dirty="0"/>
              <a:t>, </a:t>
            </a:r>
            <a:r>
              <a:rPr lang="fr-FR" sz="4800" dirty="0" err="1"/>
              <a:t>Czech</a:t>
            </a:r>
            <a:r>
              <a:rPr lang="fr-FR" sz="4800" dirty="0"/>
              <a:t> </a:t>
            </a:r>
            <a:r>
              <a:rPr lang="fr-FR" sz="4800" dirty="0" err="1"/>
              <a:t>Republic</a:t>
            </a:r>
            <a:r>
              <a:rPr lang="fr-FR" sz="4800" dirty="0"/>
              <a:t>,</a:t>
            </a:r>
          </a:p>
          <a:p>
            <a:r>
              <a:rPr lang="fr-FR" sz="4800" dirty="0" err="1"/>
              <a:t>Denmark</a:t>
            </a:r>
            <a:r>
              <a:rPr lang="fr-FR" sz="4800" dirty="0"/>
              <a:t>, </a:t>
            </a:r>
            <a:r>
              <a:rPr lang="fr-FR" sz="4800" dirty="0" err="1"/>
              <a:t>Finland</a:t>
            </a:r>
            <a:r>
              <a:rPr lang="fr-FR" sz="4800" dirty="0"/>
              <a:t>, France, Germany,</a:t>
            </a:r>
          </a:p>
          <a:p>
            <a:r>
              <a:rPr lang="fr-FR" sz="4800" dirty="0" err="1"/>
              <a:t>Greece</a:t>
            </a:r>
            <a:r>
              <a:rPr lang="fr-FR" sz="4800" dirty="0"/>
              <a:t>, </a:t>
            </a:r>
            <a:r>
              <a:rPr lang="fr-FR" sz="4800" dirty="0" err="1"/>
              <a:t>Hungary</a:t>
            </a:r>
            <a:r>
              <a:rPr lang="fr-FR" sz="4800" dirty="0"/>
              <a:t>, </a:t>
            </a:r>
            <a:r>
              <a:rPr lang="fr-FR" sz="4800" dirty="0" err="1"/>
              <a:t>Israel</a:t>
            </a:r>
            <a:r>
              <a:rPr lang="fr-FR" sz="4800" dirty="0"/>
              <a:t>, </a:t>
            </a:r>
            <a:r>
              <a:rPr lang="fr-FR" sz="4800" dirty="0" err="1"/>
              <a:t>Italy</a:t>
            </a:r>
            <a:r>
              <a:rPr lang="fr-FR" sz="4800" dirty="0"/>
              <a:t>, </a:t>
            </a:r>
            <a:r>
              <a:rPr lang="fr-FR" sz="4800" dirty="0" err="1"/>
              <a:t>Netherlands</a:t>
            </a:r>
            <a:r>
              <a:rPr lang="fr-FR" sz="4800" dirty="0"/>
              <a:t>, </a:t>
            </a:r>
            <a:r>
              <a:rPr lang="fr-FR" sz="4800" dirty="0" err="1"/>
              <a:t>Norway</a:t>
            </a:r>
            <a:r>
              <a:rPr lang="fr-FR" sz="4800" dirty="0"/>
              <a:t>,</a:t>
            </a:r>
          </a:p>
          <a:p>
            <a:r>
              <a:rPr lang="fr-FR" sz="4800" dirty="0" err="1"/>
              <a:t>Poland</a:t>
            </a:r>
            <a:r>
              <a:rPr lang="fr-FR" sz="4800" dirty="0"/>
              <a:t>, Portugal, Romania, </a:t>
            </a:r>
            <a:r>
              <a:rPr lang="fr-FR" sz="4800" dirty="0" err="1"/>
              <a:t>Slovakia</a:t>
            </a:r>
            <a:r>
              <a:rPr lang="fr-FR" sz="4800" dirty="0"/>
              <a:t>, Spain, </a:t>
            </a:r>
            <a:r>
              <a:rPr lang="fr-FR" sz="4800" dirty="0" err="1"/>
              <a:t>Sweden</a:t>
            </a:r>
            <a:r>
              <a:rPr lang="fr-FR" sz="4800" dirty="0"/>
              <a:t>,</a:t>
            </a:r>
          </a:p>
          <a:p>
            <a:r>
              <a:rPr lang="fr-FR" sz="4800" dirty="0" err="1"/>
              <a:t>Switzerland</a:t>
            </a:r>
            <a:r>
              <a:rPr lang="fr-FR" sz="4800" dirty="0"/>
              <a:t> and United </a:t>
            </a:r>
            <a:r>
              <a:rPr lang="fr-FR" sz="4800" dirty="0" err="1"/>
              <a:t>Kingdom</a:t>
            </a:r>
            <a:endParaRPr lang="fr-FR" sz="4800" dirty="0"/>
          </a:p>
          <a:p>
            <a:endParaRPr lang="fr-FR" sz="300" dirty="0"/>
          </a:p>
          <a:p>
            <a:r>
              <a:rPr lang="fr-FR" sz="4800" b="1" u="sng" dirty="0" err="1"/>
              <a:t>Associate</a:t>
            </a:r>
            <a:r>
              <a:rPr lang="fr-FR" sz="4800" b="1" u="sng" dirty="0"/>
              <a:t> </a:t>
            </a:r>
            <a:r>
              <a:rPr lang="fr-FR" sz="4800" b="1" u="sng" dirty="0" err="1"/>
              <a:t>Members</a:t>
            </a:r>
            <a:r>
              <a:rPr lang="fr-FR" sz="4800" b="1" u="sng" dirty="0"/>
              <a:t> in the </a:t>
            </a:r>
            <a:r>
              <a:rPr lang="fr-FR" sz="4800" b="1" u="sng" dirty="0" err="1"/>
              <a:t>Pre</a:t>
            </a:r>
            <a:r>
              <a:rPr lang="fr-FR" sz="4800" b="1" u="sng" dirty="0"/>
              <a:t>-Stage to </a:t>
            </a:r>
            <a:r>
              <a:rPr lang="fr-FR" sz="4800" b="1" u="sng" dirty="0" err="1"/>
              <a:t>Membership</a:t>
            </a:r>
            <a:r>
              <a:rPr lang="fr-FR" sz="4800" b="1" u="sng" dirty="0"/>
              <a:t>:</a:t>
            </a:r>
            <a:endParaRPr lang="fr-FR" sz="4800" dirty="0"/>
          </a:p>
          <a:p>
            <a:r>
              <a:rPr lang="fr-FR" sz="4800" dirty="0" err="1"/>
              <a:t>Cyprus</a:t>
            </a:r>
            <a:r>
              <a:rPr lang="fr-FR" sz="4800" dirty="0"/>
              <a:t>, </a:t>
            </a:r>
            <a:r>
              <a:rPr lang="fr-FR" sz="4800" dirty="0" err="1"/>
              <a:t>Serbia</a:t>
            </a:r>
            <a:endParaRPr lang="fr-FR" sz="4800" dirty="0"/>
          </a:p>
          <a:p>
            <a:endParaRPr lang="fr-FR" sz="300" dirty="0"/>
          </a:p>
          <a:p>
            <a:r>
              <a:rPr lang="fr-FR" sz="4800" b="1" u="sng" dirty="0" err="1"/>
              <a:t>Associate</a:t>
            </a:r>
            <a:r>
              <a:rPr lang="fr-FR" sz="4800" b="1" u="sng" dirty="0"/>
              <a:t> Members:</a:t>
            </a:r>
            <a:endParaRPr lang="fr-FR" sz="4800" b="1" dirty="0"/>
          </a:p>
          <a:p>
            <a:r>
              <a:rPr lang="fr-FR" sz="4800" dirty="0" err="1"/>
              <a:t>India</a:t>
            </a:r>
            <a:r>
              <a:rPr lang="fr-FR" sz="4800" dirty="0"/>
              <a:t>, Pakistan, </a:t>
            </a:r>
            <a:r>
              <a:rPr lang="fr-FR" sz="4800" dirty="0" err="1"/>
              <a:t>Turkey</a:t>
            </a:r>
            <a:r>
              <a:rPr lang="fr-FR" sz="4800" dirty="0"/>
              <a:t>, Ukraine</a:t>
            </a:r>
          </a:p>
          <a:p>
            <a:endParaRPr lang="fr-FR" sz="300" dirty="0"/>
          </a:p>
          <a:p>
            <a:r>
              <a:rPr lang="fr-FR" sz="4800" b="1" u="sng" dirty="0" err="1"/>
              <a:t>Observers</a:t>
            </a:r>
            <a:r>
              <a:rPr lang="fr-FR" sz="4800" b="1" u="sng" dirty="0"/>
              <a:t> to Council:</a:t>
            </a:r>
            <a:r>
              <a:rPr lang="fr-FR" sz="4800" b="1" dirty="0"/>
              <a:t> </a:t>
            </a:r>
          </a:p>
          <a:p>
            <a:r>
              <a:rPr lang="fr-FR" sz="4800" dirty="0" err="1"/>
              <a:t>Japan</a:t>
            </a:r>
            <a:r>
              <a:rPr lang="fr-FR" sz="4800" dirty="0"/>
              <a:t>, </a:t>
            </a:r>
            <a:r>
              <a:rPr lang="fr-FR" sz="4800" dirty="0" err="1"/>
              <a:t>Russia</a:t>
            </a:r>
            <a:r>
              <a:rPr lang="fr-FR" sz="4800" dirty="0"/>
              <a:t>, United States of</a:t>
            </a:r>
          </a:p>
          <a:p>
            <a:r>
              <a:rPr lang="fr-FR" sz="4800" dirty="0" err="1"/>
              <a:t>America</a:t>
            </a:r>
            <a:r>
              <a:rPr lang="fr-FR" sz="4800" dirty="0"/>
              <a:t>, the </a:t>
            </a:r>
            <a:r>
              <a:rPr lang="fr-FR" sz="4800" dirty="0" err="1"/>
              <a:t>European</a:t>
            </a:r>
            <a:r>
              <a:rPr lang="fr-FR" sz="4800" dirty="0"/>
              <a:t> Commission, Joint Institute for</a:t>
            </a:r>
          </a:p>
          <a:p>
            <a:r>
              <a:rPr lang="fr-FR" sz="4800" dirty="0" err="1"/>
              <a:t>Nuclear</a:t>
            </a:r>
            <a:r>
              <a:rPr lang="fr-FR" sz="4800" dirty="0"/>
              <a:t> </a:t>
            </a:r>
            <a:r>
              <a:rPr lang="fr-FR" sz="4800" dirty="0" err="1"/>
              <a:t>Research</a:t>
            </a:r>
            <a:r>
              <a:rPr lang="fr-FR" sz="4800" dirty="0"/>
              <a:t> and UNESCO</a:t>
            </a:r>
            <a:endParaRPr lang="fr-FR" sz="1500" dirty="0"/>
          </a:p>
        </p:txBody>
      </p:sp>
      <p:sp>
        <p:nvSpPr>
          <p:cNvPr id="7" name="ZoneTexte 6"/>
          <p:cNvSpPr txBox="1"/>
          <p:nvPr/>
        </p:nvSpPr>
        <p:spPr>
          <a:xfrm>
            <a:off x="5323975" y="3458091"/>
            <a:ext cx="2320315" cy="830997"/>
          </a:xfrm>
          <a:prstGeom prst="rect">
            <a:avLst/>
          </a:prstGeom>
          <a:noFill/>
        </p:spPr>
        <p:txBody>
          <a:bodyPr wrap="none" rtlCol="0">
            <a:spAutoFit/>
          </a:bodyPr>
          <a:lstStyle/>
          <a:p>
            <a:r>
              <a:rPr lang="fr-FR" sz="1200" i="1" dirty="0">
                <a:solidFill>
                  <a:srgbClr val="2A7DBF"/>
                </a:solidFill>
                <a:ea typeface="Arial" charset="0"/>
                <a:cs typeface="Arial" charset="0"/>
              </a:rPr>
              <a:t>~ 3 000 </a:t>
            </a:r>
            <a:r>
              <a:rPr lang="fr-FR" sz="1200" i="1" dirty="0" err="1">
                <a:solidFill>
                  <a:srgbClr val="2A7DBF"/>
                </a:solidFill>
                <a:ea typeface="Arial" charset="0"/>
                <a:cs typeface="Arial" charset="0"/>
              </a:rPr>
              <a:t>members</a:t>
            </a:r>
            <a:r>
              <a:rPr lang="fr-FR" sz="1200" i="1" dirty="0">
                <a:solidFill>
                  <a:srgbClr val="2A7DBF"/>
                </a:solidFill>
                <a:ea typeface="Arial" charset="0"/>
                <a:cs typeface="Arial" charset="0"/>
              </a:rPr>
              <a:t> of personnel</a:t>
            </a:r>
            <a:endParaRPr lang="fr-FR" sz="1200" dirty="0">
              <a:solidFill>
                <a:srgbClr val="2A7DBF"/>
              </a:solidFill>
              <a:ea typeface="Arial" charset="0"/>
              <a:cs typeface="Arial" charset="0"/>
            </a:endParaRPr>
          </a:p>
          <a:p>
            <a:r>
              <a:rPr lang="fr-FR" sz="1200" i="1" dirty="0">
                <a:solidFill>
                  <a:srgbClr val="2A7DBF"/>
                </a:solidFill>
                <a:ea typeface="Arial" charset="0"/>
                <a:cs typeface="Arial" charset="0"/>
              </a:rPr>
              <a:t>~ 12 000 </a:t>
            </a:r>
            <a:r>
              <a:rPr lang="fr-FR" sz="1200" i="1" dirty="0" err="1">
                <a:solidFill>
                  <a:srgbClr val="2A7DBF"/>
                </a:solidFill>
                <a:ea typeface="Arial" charset="0"/>
                <a:cs typeface="Arial" charset="0"/>
              </a:rPr>
              <a:t>users</a:t>
            </a:r>
            <a:endParaRPr lang="fr-FR" sz="1200" dirty="0">
              <a:solidFill>
                <a:srgbClr val="2A7DBF"/>
              </a:solidFill>
              <a:ea typeface="Arial" charset="0"/>
              <a:cs typeface="Arial" charset="0"/>
            </a:endParaRPr>
          </a:p>
          <a:p>
            <a:r>
              <a:rPr lang="fr-FR" sz="1200" i="1" dirty="0">
                <a:solidFill>
                  <a:srgbClr val="2A7DBF"/>
                </a:solidFill>
                <a:ea typeface="Arial" charset="0"/>
                <a:cs typeface="Arial" charset="0"/>
              </a:rPr>
              <a:t>Budget ~ 1 100 MCHF per </a:t>
            </a:r>
            <a:r>
              <a:rPr lang="fr-FR" sz="1200" i="1" dirty="0" err="1">
                <a:solidFill>
                  <a:srgbClr val="2A7DBF"/>
                </a:solidFill>
                <a:ea typeface="Arial" charset="0"/>
                <a:cs typeface="Arial" charset="0"/>
              </a:rPr>
              <a:t>year</a:t>
            </a:r>
            <a:endParaRPr lang="fr-FR" sz="1200" dirty="0">
              <a:solidFill>
                <a:srgbClr val="2A7DBF"/>
              </a:solidFill>
              <a:ea typeface="Arial" charset="0"/>
              <a:cs typeface="Arial" charset="0"/>
            </a:endParaRPr>
          </a:p>
          <a:p>
            <a:endParaRPr lang="fr-FR" sz="1200" dirty="0">
              <a:solidFill>
                <a:srgbClr val="2A7DBF"/>
              </a:solidFill>
              <a:ea typeface="Arial" charset="0"/>
              <a:cs typeface="Arial" charset="0"/>
            </a:endParaRPr>
          </a:p>
        </p:txBody>
      </p:sp>
      <p:pic>
        <p:nvPicPr>
          <p:cNvPr id="8" name="Image 7"/>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89684" y="1462298"/>
            <a:ext cx="3297676" cy="1899666"/>
          </a:xfrm>
          <a:prstGeom prst="rect">
            <a:avLst/>
          </a:prstGeom>
        </p:spPr>
      </p:pic>
      <p:sp>
        <p:nvSpPr>
          <p:cNvPr id="17" name="Rectangle 16"/>
          <p:cNvSpPr/>
          <p:nvPr/>
        </p:nvSpPr>
        <p:spPr>
          <a:xfrm>
            <a:off x="5298858" y="4223630"/>
            <a:ext cx="2198038" cy="369332"/>
          </a:xfrm>
          <a:prstGeom prst="rect">
            <a:avLst/>
          </a:prstGeom>
        </p:spPr>
        <p:txBody>
          <a:bodyPr wrap="none">
            <a:spAutoFit/>
          </a:bodyPr>
          <a:lstStyle/>
          <a:p>
            <a:r>
              <a:rPr lang="fr-FR" b="1" dirty="0">
                <a:solidFill>
                  <a:srgbClr val="2A7DBF"/>
                </a:solidFill>
              </a:rPr>
              <a:t>FOUNDED IN 1954</a:t>
            </a:r>
          </a:p>
        </p:txBody>
      </p:sp>
      <p:sp>
        <p:nvSpPr>
          <p:cNvPr id="19" name="Footer Placeholder 18"/>
          <p:cNvSpPr>
            <a:spLocks noGrp="1"/>
          </p:cNvSpPr>
          <p:nvPr>
            <p:ph type="ftr" sz="quarter" idx="17"/>
          </p:nvPr>
        </p:nvSpPr>
        <p:spPr/>
        <p:txBody>
          <a:bodyPr/>
          <a:lstStyle/>
          <a:p>
            <a:r>
              <a:rPr lang="en-US"/>
              <a:t>CERN: Science, Computing and Innovation</a:t>
            </a:r>
            <a:endParaRPr lang="en-GB" dirty="0"/>
          </a:p>
        </p:txBody>
      </p:sp>
      <p:sp>
        <p:nvSpPr>
          <p:cNvPr id="9" name="Espace réservé du texte 2"/>
          <p:cNvSpPr>
            <a:spLocks noGrp="1"/>
          </p:cNvSpPr>
          <p:nvPr>
            <p:ph type="body" sz="quarter" idx="13"/>
          </p:nvPr>
        </p:nvSpPr>
        <p:spPr>
          <a:xfrm>
            <a:off x="628650" y="772156"/>
            <a:ext cx="7886700" cy="386852"/>
          </a:xfrm>
        </p:spPr>
        <p:txBody>
          <a:bodyPr>
            <a:normAutofit/>
          </a:bodyPr>
          <a:lstStyle/>
          <a:p>
            <a:r>
              <a:rPr lang="fr-FR" dirty="0"/>
              <a:t>European </a:t>
            </a:r>
            <a:r>
              <a:rPr lang="fr-FR" dirty="0" err="1"/>
              <a:t>Organization</a:t>
            </a:r>
            <a:r>
              <a:rPr lang="fr-FR" dirty="0"/>
              <a:t> for </a:t>
            </a:r>
            <a:r>
              <a:rPr lang="fr-FR" dirty="0" err="1"/>
              <a:t>Nuclear</a:t>
            </a:r>
            <a:r>
              <a:rPr lang="fr-FR" dirty="0"/>
              <a:t> </a:t>
            </a:r>
            <a:r>
              <a:rPr lang="fr-FR" dirty="0" err="1"/>
              <a:t>Research</a:t>
            </a:r>
            <a:endParaRPr lang="fr-FR" dirty="0"/>
          </a:p>
          <a:p>
            <a:endParaRPr lang="fr-FR" dirty="0"/>
          </a:p>
        </p:txBody>
      </p:sp>
    </p:spTree>
    <p:extLst>
      <p:ext uri="{BB962C8B-B14F-4D97-AF65-F5344CB8AC3E}">
        <p14:creationId xmlns:p14="http://schemas.microsoft.com/office/powerpoint/2010/main" val="1712402348"/>
      </p:ext>
    </p:extLst>
  </p:cSld>
  <p:clrMapOvr>
    <a:masterClrMapping/>
  </p:clrMapOvr>
  <p:transition spd="med">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3CFAA3FB-D6A4-4EAD-9D73-4CD1F88E4AC8}"/>
              </a:ext>
            </a:extLst>
          </p:cNvPr>
          <p:cNvSpPr>
            <a:spLocks noGrp="1"/>
          </p:cNvSpPr>
          <p:nvPr>
            <p:ph type="title"/>
          </p:nvPr>
        </p:nvSpPr>
        <p:spPr/>
        <p:txBody>
          <a:bodyPr>
            <a:normAutofit fontScale="90000"/>
          </a:bodyPr>
          <a:lstStyle/>
          <a:p>
            <a:r>
              <a:rPr lang="en-US" dirty="0"/>
              <a:t>Profiles and </a:t>
            </a:r>
            <a:r>
              <a:rPr lang="en-US" dirty="0" err="1"/>
              <a:t>Programmes</a:t>
            </a:r>
            <a:endParaRPr lang="en-GB" dirty="0"/>
          </a:p>
        </p:txBody>
      </p:sp>
      <p:sp>
        <p:nvSpPr>
          <p:cNvPr id="7" name="Content Placeholder 6">
            <a:extLst>
              <a:ext uri="{FF2B5EF4-FFF2-40B4-BE49-F238E27FC236}">
                <a16:creationId xmlns:a16="http://schemas.microsoft.com/office/drawing/2014/main" xmlns="" id="{E2FBA538-8618-43D6-94CD-82158241640A}"/>
              </a:ext>
            </a:extLst>
          </p:cNvPr>
          <p:cNvSpPr>
            <a:spLocks noGrp="1"/>
          </p:cNvSpPr>
          <p:nvPr>
            <p:ph idx="1"/>
          </p:nvPr>
        </p:nvSpPr>
        <p:spPr>
          <a:xfrm>
            <a:off x="561109" y="819150"/>
            <a:ext cx="8016586" cy="4114801"/>
          </a:xfrm>
        </p:spPr>
        <p:txBody>
          <a:bodyPr>
            <a:normAutofit/>
          </a:bodyPr>
          <a:lstStyle/>
          <a:p>
            <a:pPr marL="285750" indent="-285750">
              <a:buFont typeface="Arial" panose="020B0604020202020204" pitchFamily="34" charset="0"/>
              <a:buChar char="•"/>
            </a:pPr>
            <a:r>
              <a:rPr lang="en-US" dirty="0"/>
              <a:t>Not many physicists work for CERN (at least not as researchers)</a:t>
            </a:r>
          </a:p>
          <a:p>
            <a:pPr marL="628650" lvl="1" indent="-285750">
              <a:buFont typeface="Arial" panose="020B0604020202020204" pitchFamily="34" charset="0"/>
              <a:buChar char="•"/>
            </a:pPr>
            <a:r>
              <a:rPr lang="en-US" dirty="0"/>
              <a:t>Most researchers come as part of the Experiment collaborations</a:t>
            </a:r>
          </a:p>
          <a:p>
            <a:pPr marL="628650" lvl="1" indent="-285750">
              <a:buFont typeface="Arial" panose="020B0604020202020204" pitchFamily="34" charset="0"/>
              <a:buChar char="•"/>
            </a:pPr>
            <a:r>
              <a:rPr lang="en-US" dirty="0"/>
              <a:t>CERN personnel is composed of engineers, computer scientists, technicians, software developers, mathematicians, accountants, communication experts, technical writers, biologists,…</a:t>
            </a:r>
          </a:p>
          <a:p>
            <a:pPr marL="285750" indent="-285750">
              <a:buFont typeface="Arial" panose="020B0604020202020204" pitchFamily="34" charset="0"/>
              <a:buChar char="•"/>
            </a:pPr>
            <a:r>
              <a:rPr lang="en-US" dirty="0"/>
              <a:t>The typical profiles and career paths are (but there are many variations):</a:t>
            </a:r>
          </a:p>
          <a:p>
            <a:pPr marL="628650" lvl="1" indent="-285750">
              <a:buFont typeface="Arial" panose="020B0604020202020204" pitchFamily="34" charset="0"/>
              <a:buChar char="•"/>
            </a:pPr>
            <a:r>
              <a:rPr lang="en-US" dirty="0"/>
              <a:t>Summer/Technical/Admin Student: from 2 to 14 months</a:t>
            </a:r>
          </a:p>
          <a:p>
            <a:pPr marL="628650" lvl="1" indent="-285750">
              <a:buFont typeface="Arial" panose="020B0604020202020204" pitchFamily="34" charset="0"/>
              <a:buChar char="•"/>
            </a:pPr>
            <a:r>
              <a:rPr lang="en-US" dirty="0"/>
              <a:t>Fellow: from 12 to 36 months</a:t>
            </a:r>
          </a:p>
          <a:p>
            <a:pPr marL="628650" lvl="1" indent="-285750">
              <a:buFont typeface="Arial" panose="020B0604020202020204" pitchFamily="34" charset="0"/>
              <a:buChar char="•"/>
            </a:pPr>
            <a:r>
              <a:rPr lang="en-US" dirty="0"/>
              <a:t>Doctoral student: 36 months</a:t>
            </a:r>
          </a:p>
          <a:p>
            <a:pPr marL="628650" lvl="1" indent="-285750">
              <a:buFont typeface="Arial" panose="020B0604020202020204" pitchFamily="34" charset="0"/>
              <a:buChar char="•"/>
            </a:pPr>
            <a:r>
              <a:rPr lang="en-US" dirty="0"/>
              <a:t>LD Staff: up to 8 years</a:t>
            </a:r>
          </a:p>
          <a:p>
            <a:pPr marL="628650" lvl="1" indent="-285750">
              <a:buFont typeface="Arial" panose="020B0604020202020204" pitchFamily="34" charset="0"/>
              <a:buChar char="•"/>
            </a:pPr>
            <a:r>
              <a:rPr lang="en-US" dirty="0"/>
              <a:t>IC Staff</a:t>
            </a:r>
          </a:p>
          <a:p>
            <a:pPr marL="285750" indent="-285750">
              <a:buFont typeface="Arial" panose="020B0604020202020204" pitchFamily="34" charset="0"/>
              <a:buChar char="•"/>
            </a:pPr>
            <a:r>
              <a:rPr lang="en-US" dirty="0"/>
              <a:t>Any profile can be accessed directly subject to eligibility conditions (degree, nationality, etc.) except IC (with exceptions…)</a:t>
            </a:r>
          </a:p>
          <a:p>
            <a:pPr marL="285750" indent="-285750">
              <a:buFont typeface="Arial" panose="020B0604020202020204" pitchFamily="34" charset="0"/>
              <a:buChar char="•"/>
            </a:pPr>
            <a:r>
              <a:rPr lang="en-US" dirty="0"/>
              <a:t>IC positions are very limited and competitive</a:t>
            </a:r>
            <a:endParaRPr lang="en-GB" dirty="0"/>
          </a:p>
        </p:txBody>
      </p:sp>
    </p:spTree>
    <p:extLst>
      <p:ext uri="{BB962C8B-B14F-4D97-AF65-F5344CB8AC3E}">
        <p14:creationId xmlns:p14="http://schemas.microsoft.com/office/powerpoint/2010/main" val="1503099482"/>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329722"/>
            <a:ext cx="7886700" cy="411956"/>
          </a:xfrm>
        </p:spPr>
        <p:txBody>
          <a:bodyPr>
            <a:normAutofit fontScale="90000"/>
          </a:bodyPr>
          <a:lstStyle/>
          <a:p>
            <a:r>
              <a:rPr lang="fr-FR" dirty="0"/>
              <a:t>Education and Training</a:t>
            </a:r>
          </a:p>
        </p:txBody>
      </p:sp>
      <p:sp>
        <p:nvSpPr>
          <p:cNvPr id="3" name="Espace réservé du texte 2"/>
          <p:cNvSpPr>
            <a:spLocks noGrp="1"/>
          </p:cNvSpPr>
          <p:nvPr>
            <p:ph type="body" sz="quarter" idx="13"/>
          </p:nvPr>
        </p:nvSpPr>
        <p:spPr/>
        <p:txBody>
          <a:bodyPr>
            <a:normAutofit/>
          </a:bodyPr>
          <a:lstStyle/>
          <a:p>
            <a:r>
              <a:rPr lang="fr-FR" dirty="0"/>
              <a:t>Training </a:t>
            </a:r>
            <a:r>
              <a:rPr lang="fr-FR" dirty="0" err="1"/>
              <a:t>tomorrow’s</a:t>
            </a:r>
            <a:r>
              <a:rPr lang="fr-FR" dirty="0"/>
              <a:t> leaders in ICT</a:t>
            </a:r>
          </a:p>
        </p:txBody>
      </p:sp>
      <p:pic>
        <p:nvPicPr>
          <p:cNvPr id="8" name="Espace réservé pour une image  7"/>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a:stretch/>
        </p:blipFill>
        <p:spPr>
          <a:xfrm>
            <a:off x="628650" y="1194955"/>
            <a:ext cx="7886700" cy="3418610"/>
          </a:xfrm>
        </p:spPr>
      </p:pic>
      <p:sp>
        <p:nvSpPr>
          <p:cNvPr id="12" name="Footer Placeholder 11"/>
          <p:cNvSpPr>
            <a:spLocks noGrp="1"/>
          </p:cNvSpPr>
          <p:nvPr>
            <p:ph type="ftr" sz="quarter" idx="17"/>
          </p:nvPr>
        </p:nvSpPr>
        <p:spPr/>
        <p:txBody>
          <a:bodyPr/>
          <a:lstStyle/>
          <a:p>
            <a:r>
              <a:rPr lang="en-US"/>
              <a:t>CERN: Science, Computing and Innovation</a:t>
            </a:r>
            <a:endParaRPr lang="en-GB" dirty="0"/>
          </a:p>
        </p:txBody>
      </p:sp>
    </p:spTree>
    <p:extLst>
      <p:ext uri="{BB962C8B-B14F-4D97-AF65-F5344CB8AC3E}">
        <p14:creationId xmlns:p14="http://schemas.microsoft.com/office/powerpoint/2010/main" val="2142706264"/>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F193E8B-5FE2-4A9A-A1B2-2EEEC8EE7E87}"/>
              </a:ext>
            </a:extLst>
          </p:cNvPr>
          <p:cNvSpPr>
            <a:spLocks noGrp="1"/>
          </p:cNvSpPr>
          <p:nvPr>
            <p:ph type="title"/>
          </p:nvPr>
        </p:nvSpPr>
        <p:spPr/>
        <p:txBody>
          <a:bodyPr>
            <a:normAutofit fontScale="90000"/>
          </a:bodyPr>
          <a:lstStyle/>
          <a:p>
            <a:r>
              <a:rPr lang="en-US" dirty="0"/>
              <a:t>General Education </a:t>
            </a:r>
            <a:r>
              <a:rPr lang="en-US" dirty="0" err="1"/>
              <a:t>Programmes</a:t>
            </a:r>
            <a:endParaRPr lang="en-GB" dirty="0"/>
          </a:p>
        </p:txBody>
      </p:sp>
      <p:sp>
        <p:nvSpPr>
          <p:cNvPr id="7" name="Content Placeholder 6">
            <a:extLst>
              <a:ext uri="{FF2B5EF4-FFF2-40B4-BE49-F238E27FC236}">
                <a16:creationId xmlns:a16="http://schemas.microsoft.com/office/drawing/2014/main" xmlns="" id="{02B9EEC1-6B3D-4A45-8FD7-B50C5A6FDB48}"/>
              </a:ext>
            </a:extLst>
          </p:cNvPr>
          <p:cNvSpPr>
            <a:spLocks noGrp="1"/>
          </p:cNvSpPr>
          <p:nvPr>
            <p:ph idx="1"/>
          </p:nvPr>
        </p:nvSpPr>
        <p:spPr/>
        <p:txBody>
          <a:bodyPr/>
          <a:lstStyle/>
          <a:p>
            <a:pPr marL="285750" indent="-285750">
              <a:buFont typeface="Arial" panose="020B0604020202020204" pitchFamily="34" charset="0"/>
              <a:buChar char="•"/>
            </a:pPr>
            <a:r>
              <a:rPr lang="en-US" dirty="0"/>
              <a:t>Many interesting educational </a:t>
            </a:r>
            <a:r>
              <a:rPr lang="en-US" dirty="0" err="1"/>
              <a:t>programmes</a:t>
            </a:r>
            <a:endParaRPr lang="en-US" dirty="0"/>
          </a:p>
          <a:p>
            <a:pPr marL="628650" lvl="1" indent="-285750">
              <a:buFont typeface="Arial" panose="020B0604020202020204" pitchFamily="34" charset="0"/>
              <a:buChar char="•"/>
            </a:pPr>
            <a:r>
              <a:rPr lang="en-US" dirty="0"/>
              <a:t>High-school stages and seminars</a:t>
            </a:r>
          </a:p>
          <a:p>
            <a:pPr marL="628650" lvl="1" indent="-285750">
              <a:buFont typeface="Arial" panose="020B0604020202020204" pitchFamily="34" charset="0"/>
              <a:buChar char="•"/>
            </a:pPr>
            <a:r>
              <a:rPr lang="en-US" dirty="0"/>
              <a:t>Trainees</a:t>
            </a:r>
          </a:p>
          <a:p>
            <a:pPr marL="628650" lvl="1" indent="-285750">
              <a:buFont typeface="Arial" panose="020B0604020202020204" pitchFamily="34" charset="0"/>
              <a:buChar char="•"/>
            </a:pPr>
            <a:r>
              <a:rPr lang="en-US" dirty="0"/>
              <a:t>Technical/Admin Students (count as university training period for the award of the final BSc/MSc degree)</a:t>
            </a:r>
          </a:p>
          <a:p>
            <a:pPr marL="628650" lvl="1" indent="-285750">
              <a:buFont typeface="Arial" panose="020B0604020202020204" pitchFamily="34" charset="0"/>
              <a:buChar char="•"/>
            </a:pPr>
            <a:r>
              <a:rPr lang="en-US" dirty="0"/>
              <a:t>Doctoral Students (fully or partially spent at CERN)</a:t>
            </a:r>
          </a:p>
          <a:p>
            <a:pPr marL="628650" lvl="1" indent="-285750">
              <a:buFont typeface="Arial" panose="020B0604020202020204" pitchFamily="34" charset="0"/>
              <a:buChar char="•"/>
            </a:pPr>
            <a:r>
              <a:rPr lang="en-US" dirty="0"/>
              <a:t>CERN School of Computing (CSC): very competitive, but very rewarding</a:t>
            </a:r>
          </a:p>
          <a:p>
            <a:pPr marL="628650" lvl="1" indent="-285750">
              <a:buFont typeface="Arial" panose="020B0604020202020204" pitchFamily="34" charset="0"/>
              <a:buChar char="•"/>
            </a:pPr>
            <a:r>
              <a:rPr lang="en-US" dirty="0"/>
              <a:t>Summer Students </a:t>
            </a:r>
            <a:r>
              <a:rPr lang="en-US" dirty="0" err="1"/>
              <a:t>Programmes</a:t>
            </a:r>
            <a:r>
              <a:rPr lang="en-US" dirty="0"/>
              <a:t> (Physics and IT/Computing)</a:t>
            </a:r>
            <a:endParaRPr lang="en-GB" dirty="0"/>
          </a:p>
        </p:txBody>
      </p:sp>
      <p:sp>
        <p:nvSpPr>
          <p:cNvPr id="8" name="Text Placeholder 7">
            <a:extLst>
              <a:ext uri="{FF2B5EF4-FFF2-40B4-BE49-F238E27FC236}">
                <a16:creationId xmlns:a16="http://schemas.microsoft.com/office/drawing/2014/main" xmlns="" id="{621ADB12-9575-4884-B8C2-FFAD816AC9D6}"/>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972083242"/>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A200C01E-0438-43AC-AEDF-E9EBD45B2640}"/>
              </a:ext>
            </a:extLst>
          </p:cNvPr>
          <p:cNvSpPr>
            <a:spLocks noGrp="1"/>
          </p:cNvSpPr>
          <p:nvPr>
            <p:ph type="ftr" sz="quarter" idx="17"/>
          </p:nvPr>
        </p:nvSpPr>
        <p:spPr/>
        <p:txBody>
          <a:bodyPr/>
          <a:lstStyle/>
          <a:p>
            <a:r>
              <a:rPr lang="en-US"/>
              <a:t>CERN: Science, Computing and Innovation</a:t>
            </a:r>
            <a:endParaRPr lang="en-GB" dirty="0"/>
          </a:p>
        </p:txBody>
      </p:sp>
      <p:sp>
        <p:nvSpPr>
          <p:cNvPr id="5" name="Title 4">
            <a:extLst>
              <a:ext uri="{FF2B5EF4-FFF2-40B4-BE49-F238E27FC236}">
                <a16:creationId xmlns:a16="http://schemas.microsoft.com/office/drawing/2014/main" xmlns="" id="{81B1EE96-FE04-4514-B25A-BC69F36831B5}"/>
              </a:ext>
            </a:extLst>
          </p:cNvPr>
          <p:cNvSpPr>
            <a:spLocks noGrp="1"/>
          </p:cNvSpPr>
          <p:nvPr>
            <p:ph type="title"/>
          </p:nvPr>
        </p:nvSpPr>
        <p:spPr/>
        <p:txBody>
          <a:bodyPr>
            <a:noAutofit/>
          </a:bodyPr>
          <a:lstStyle/>
          <a:p>
            <a:r>
              <a:rPr lang="en-US" sz="2400" dirty="0"/>
              <a:t>CERN openlab Summer Students Programme</a:t>
            </a:r>
            <a:endParaRPr lang="en-GB" sz="2400" dirty="0"/>
          </a:p>
        </p:txBody>
      </p:sp>
      <p:sp>
        <p:nvSpPr>
          <p:cNvPr id="6" name="Rectangle 5">
            <a:extLst>
              <a:ext uri="{FF2B5EF4-FFF2-40B4-BE49-F238E27FC236}">
                <a16:creationId xmlns:a16="http://schemas.microsoft.com/office/drawing/2014/main" xmlns="" id="{1E733CA5-22A5-4EA9-AA20-576EF5909F7F}"/>
              </a:ext>
            </a:extLst>
          </p:cNvPr>
          <p:cNvSpPr/>
          <p:nvPr/>
        </p:nvSpPr>
        <p:spPr>
          <a:xfrm>
            <a:off x="6256210" y="818656"/>
            <a:ext cx="2345192" cy="2461259"/>
          </a:xfrm>
          <a:prstGeom prst="rect">
            <a:avLst/>
          </a:prstGeom>
        </p:spPr>
        <p:txBody>
          <a:bodyPr/>
          <a:lstStyle/>
          <a:p>
            <a:pPr lvl="1">
              <a:spcBef>
                <a:spcPct val="20000"/>
              </a:spcBef>
              <a:buClr>
                <a:schemeClr val="bg1">
                  <a:lumMod val="50000"/>
                </a:schemeClr>
              </a:buClr>
            </a:pPr>
            <a:r>
              <a:rPr lang="en-GB" sz="1500" b="1" dirty="0">
                <a:solidFill>
                  <a:srgbClr val="222268"/>
                </a:solidFill>
              </a:rPr>
              <a:t>In 2016</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1480 applicants</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39 selected students</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14 lectures</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Visits to external labs and companies</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Lightning talks session</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39 Technical reports</a:t>
            </a:r>
          </a:p>
          <a:p>
            <a:pPr lvl="1">
              <a:spcBef>
                <a:spcPct val="20000"/>
              </a:spcBef>
              <a:buClr>
                <a:schemeClr val="bg1">
                  <a:lumMod val="50000"/>
                </a:schemeClr>
              </a:buClr>
            </a:pPr>
            <a:r>
              <a:rPr lang="en-GB" sz="1500" b="1" dirty="0">
                <a:solidFill>
                  <a:srgbClr val="222268"/>
                </a:solidFill>
              </a:rPr>
              <a:t>In 2017</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1580 applicants</a:t>
            </a:r>
          </a:p>
          <a:p>
            <a:pPr marL="557213" lvl="1" indent="-214313">
              <a:spcBef>
                <a:spcPct val="20000"/>
              </a:spcBef>
              <a:buClr>
                <a:schemeClr val="bg1">
                  <a:lumMod val="50000"/>
                </a:schemeClr>
              </a:buClr>
              <a:buFont typeface="Wingdings" panose="05000000000000000000" pitchFamily="2" charset="2"/>
              <a:buChar char="§"/>
            </a:pPr>
            <a:r>
              <a:rPr lang="en-GB" sz="1500" dirty="0">
                <a:solidFill>
                  <a:srgbClr val="222268"/>
                </a:solidFill>
              </a:rPr>
              <a:t>37 proposed projects</a:t>
            </a:r>
          </a:p>
          <a:p>
            <a:pPr marL="557213" lvl="1" indent="-214313">
              <a:spcBef>
                <a:spcPct val="20000"/>
              </a:spcBef>
              <a:buClr>
                <a:schemeClr val="bg1">
                  <a:lumMod val="50000"/>
                </a:schemeClr>
              </a:buClr>
              <a:buFont typeface="Wingdings" panose="05000000000000000000" pitchFamily="2" charset="2"/>
              <a:buChar char="§"/>
            </a:pPr>
            <a:endParaRPr lang="en-GB" sz="1500" dirty="0">
              <a:solidFill>
                <a:srgbClr val="222268"/>
              </a:solidFill>
            </a:endParaRPr>
          </a:p>
        </p:txBody>
      </p:sp>
      <p:sp>
        <p:nvSpPr>
          <p:cNvPr id="7" name="Rectangle 6">
            <a:extLst>
              <a:ext uri="{FF2B5EF4-FFF2-40B4-BE49-F238E27FC236}">
                <a16:creationId xmlns:a16="http://schemas.microsoft.com/office/drawing/2014/main" xmlns="" id="{FE6C5334-B24E-4348-B8DD-3ECA6B6DE421}"/>
              </a:ext>
            </a:extLst>
          </p:cNvPr>
          <p:cNvSpPr/>
          <p:nvPr/>
        </p:nvSpPr>
        <p:spPr>
          <a:xfrm>
            <a:off x="6477000" y="3954480"/>
            <a:ext cx="2343150" cy="979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8" name="Picture 7">
            <a:extLst>
              <a:ext uri="{FF2B5EF4-FFF2-40B4-BE49-F238E27FC236}">
                <a16:creationId xmlns:a16="http://schemas.microsoft.com/office/drawing/2014/main" xmlns="" id="{4F4C5405-9E7D-45F6-9495-9930E4EBB604}"/>
              </a:ext>
            </a:extLst>
          </p:cNvPr>
          <p:cNvPicPr>
            <a:picLocks noChangeAspect="1"/>
          </p:cNvPicPr>
          <p:nvPr/>
        </p:nvPicPr>
        <p:blipFill>
          <a:blip r:embed="rId2"/>
          <a:stretch>
            <a:fillRect/>
          </a:stretch>
        </p:blipFill>
        <p:spPr>
          <a:xfrm>
            <a:off x="220717" y="727324"/>
            <a:ext cx="5763216" cy="3923054"/>
          </a:xfrm>
          <a:prstGeom prst="rect">
            <a:avLst/>
          </a:prstGeom>
        </p:spPr>
      </p:pic>
      <p:pic>
        <p:nvPicPr>
          <p:cNvPr id="9" name="Picture 8">
            <a:extLst>
              <a:ext uri="{FF2B5EF4-FFF2-40B4-BE49-F238E27FC236}">
                <a16:creationId xmlns:a16="http://schemas.microsoft.com/office/drawing/2014/main" xmlns="" id="{0EADA71E-4DC8-4360-BBC7-8CE5398D2DFE}"/>
              </a:ext>
            </a:extLst>
          </p:cNvPr>
          <p:cNvPicPr>
            <a:picLocks noChangeAspect="1"/>
          </p:cNvPicPr>
          <p:nvPr/>
        </p:nvPicPr>
        <p:blipFill>
          <a:blip r:embed="rId3"/>
          <a:stretch>
            <a:fillRect/>
          </a:stretch>
        </p:blipFill>
        <p:spPr>
          <a:xfrm>
            <a:off x="932870" y="957263"/>
            <a:ext cx="2169455" cy="1446303"/>
          </a:xfrm>
          <a:prstGeom prst="rect">
            <a:avLst/>
          </a:prstGeom>
        </p:spPr>
      </p:pic>
    </p:spTree>
    <p:extLst>
      <p:ext uri="{BB962C8B-B14F-4D97-AF65-F5344CB8AC3E}">
        <p14:creationId xmlns:p14="http://schemas.microsoft.com/office/powerpoint/2010/main" val="1900640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778" y="3362380"/>
            <a:ext cx="2004184" cy="1315241"/>
          </a:xfrm>
          <a:prstGeom prst="rect">
            <a:avLst/>
          </a:prstGeom>
        </p:spPr>
      </p:pic>
      <p:pic>
        <p:nvPicPr>
          <p:cNvPr id="18"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458" y="3362380"/>
            <a:ext cx="2004184" cy="1315240"/>
          </a:xfrm>
          <a:prstGeom prst="rect">
            <a:avLst/>
          </a:prstGeom>
        </p:spPr>
      </p:pic>
      <p:pic>
        <p:nvPicPr>
          <p:cNvPr id="1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7973" y="1506372"/>
            <a:ext cx="1996271" cy="1308739"/>
          </a:xfrm>
          <a:prstGeom prst="rect">
            <a:avLst/>
          </a:prstGeom>
        </p:spPr>
      </p:pic>
      <p:pic>
        <p:nvPicPr>
          <p:cNvPr id="15"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8678" y="1506374"/>
            <a:ext cx="2008277" cy="1308738"/>
          </a:xfrm>
          <a:prstGeom prst="rect">
            <a:avLst/>
          </a:prstGeom>
        </p:spPr>
      </p:pic>
      <p:pic>
        <p:nvPicPr>
          <p:cNvPr id="14"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1" y="1506374"/>
            <a:ext cx="1996271" cy="1308738"/>
          </a:xfrm>
          <a:prstGeom prst="rect">
            <a:avLst/>
          </a:prstGeom>
        </p:spPr>
      </p:pic>
      <p:sp>
        <p:nvSpPr>
          <p:cNvPr id="7" name="Espace réservé du texte 4"/>
          <p:cNvSpPr>
            <a:spLocks noGrp="1"/>
          </p:cNvSpPr>
          <p:nvPr>
            <p:ph type="body" sz="quarter" idx="13"/>
          </p:nvPr>
        </p:nvSpPr>
        <p:spPr/>
        <p:txBody>
          <a:bodyPr/>
          <a:lstStyle/>
          <a:p>
            <a:r>
              <a:rPr lang="fr-FR" dirty="0"/>
              <a:t>CERN openlab – Intel </a:t>
            </a:r>
            <a:r>
              <a:rPr lang="fr-FR" dirty="0" err="1"/>
              <a:t>Summer</a:t>
            </a:r>
            <a:r>
              <a:rPr lang="fr-FR" dirty="0"/>
              <a:t> </a:t>
            </a:r>
            <a:r>
              <a:rPr lang="fr-FR" dirty="0" err="1"/>
              <a:t>Students</a:t>
            </a:r>
            <a:r>
              <a:rPr lang="fr-FR" dirty="0"/>
              <a:t> Collaborative Challenges</a:t>
            </a:r>
          </a:p>
        </p:txBody>
      </p:sp>
      <p:sp>
        <p:nvSpPr>
          <p:cNvPr id="2" name="Title 1"/>
          <p:cNvSpPr>
            <a:spLocks noGrp="1"/>
          </p:cNvSpPr>
          <p:nvPr>
            <p:ph type="title"/>
          </p:nvPr>
        </p:nvSpPr>
        <p:spPr>
          <a:xfrm>
            <a:off x="628650" y="273844"/>
            <a:ext cx="8221436" cy="497681"/>
          </a:xfrm>
        </p:spPr>
        <p:txBody>
          <a:bodyPr>
            <a:noAutofit/>
          </a:bodyPr>
          <a:lstStyle/>
          <a:p>
            <a:r>
              <a:rPr lang="en-US" sz="2400" dirty="0"/>
              <a:t>2017 Intel® Modern Code Developer Challenge</a:t>
            </a:r>
            <a:endParaRPr lang="en-GB" sz="2400" dirty="0"/>
          </a:p>
        </p:txBody>
      </p:sp>
      <p:sp>
        <p:nvSpPr>
          <p:cNvPr id="3" name="Content Placeholder 2"/>
          <p:cNvSpPr>
            <a:spLocks noGrp="1"/>
          </p:cNvSpPr>
          <p:nvPr>
            <p:ph idx="4294967295"/>
          </p:nvPr>
        </p:nvSpPr>
        <p:spPr>
          <a:xfrm>
            <a:off x="628650" y="1105578"/>
            <a:ext cx="1998237" cy="404402"/>
          </a:xfrm>
          <a:solidFill>
            <a:srgbClr val="18AF9B"/>
          </a:solidFill>
          <a:ln>
            <a:noFill/>
          </a:ln>
        </p:spPr>
        <p:txBody>
          <a:bodyPr>
            <a:noAutofit/>
          </a:bodyPr>
          <a:lstStyle/>
          <a:p>
            <a:pPr algn="ctr"/>
            <a:r>
              <a:rPr lang="en-US" sz="1200" dirty="0">
                <a:solidFill>
                  <a:schemeClr val="bg1"/>
                </a:solidFill>
              </a:rPr>
              <a:t>Challenge 1</a:t>
            </a:r>
            <a:br>
              <a:rPr lang="en-US" sz="1200" dirty="0">
                <a:solidFill>
                  <a:schemeClr val="bg1"/>
                </a:solidFill>
              </a:rPr>
            </a:br>
            <a:r>
              <a:rPr lang="en-US" sz="1200" i="1" dirty="0">
                <a:solidFill>
                  <a:schemeClr val="bg1"/>
                </a:solidFill>
              </a:rPr>
              <a:t>Smash-simulation software</a:t>
            </a:r>
            <a:r>
              <a:rPr lang="en-US" sz="1200" dirty="0">
                <a:solidFill>
                  <a:schemeClr val="bg1"/>
                </a:solidFill>
              </a:rPr>
              <a:t/>
            </a:r>
            <a:br>
              <a:rPr lang="en-US" sz="1200" dirty="0">
                <a:solidFill>
                  <a:schemeClr val="bg1"/>
                </a:solidFill>
              </a:rPr>
            </a:br>
            <a:endParaRPr lang="en-GB" sz="1350" dirty="0">
              <a:solidFill>
                <a:schemeClr val="bg1"/>
              </a:solidFill>
            </a:endParaRPr>
          </a:p>
        </p:txBody>
      </p:sp>
      <p:sp>
        <p:nvSpPr>
          <p:cNvPr id="10" name="Content Placeholder 2"/>
          <p:cNvSpPr txBox="1">
            <a:spLocks/>
          </p:cNvSpPr>
          <p:nvPr/>
        </p:nvSpPr>
        <p:spPr>
          <a:xfrm>
            <a:off x="3506711" y="1118892"/>
            <a:ext cx="2010243" cy="391088"/>
          </a:xfrm>
          <a:prstGeom prst="rect">
            <a:avLst/>
          </a:prstGeom>
          <a:solidFill>
            <a:srgbClr val="F28F3B"/>
          </a:solidFill>
          <a:ln>
            <a:noFill/>
          </a:ln>
        </p:spPr>
        <p:txBody>
          <a:bodyPr vert="horz" lIns="68580" tIns="34290" rIns="68580" bIns="34290" rtlCol="0">
            <a:noAutofit/>
          </a:bodyPr>
          <a:lstStyle>
            <a:lvl1pPr indent="0" algn="ctr">
              <a:lnSpc>
                <a:spcPct val="90000"/>
              </a:lnSpc>
              <a:spcBef>
                <a:spcPts val="1000"/>
              </a:spcBef>
              <a:buFont typeface="Arial"/>
              <a:buNone/>
              <a:defRPr sz="1600" baseline="0">
                <a:solidFill>
                  <a:schemeClr val="bg1"/>
                </a:solidFill>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sz="1200" dirty="0"/>
              <a:t>Challenge 2</a:t>
            </a:r>
            <a:br>
              <a:rPr lang="en-US" sz="1200" dirty="0"/>
            </a:br>
            <a:r>
              <a:rPr lang="en-US" sz="1200" dirty="0"/>
              <a:t>Connecting the dots</a:t>
            </a:r>
            <a:endParaRPr lang="en-GB" sz="1200" dirty="0"/>
          </a:p>
        </p:txBody>
      </p:sp>
      <p:sp>
        <p:nvSpPr>
          <p:cNvPr id="11" name="Content Placeholder 2"/>
          <p:cNvSpPr txBox="1">
            <a:spLocks/>
          </p:cNvSpPr>
          <p:nvPr/>
        </p:nvSpPr>
        <p:spPr>
          <a:xfrm>
            <a:off x="6405313" y="1127859"/>
            <a:ext cx="1998560" cy="382121"/>
          </a:xfrm>
          <a:prstGeom prst="rect">
            <a:avLst/>
          </a:prstGeom>
          <a:solidFill>
            <a:srgbClr val="CF334B"/>
          </a:solidFill>
          <a:ln>
            <a:noFill/>
          </a:ln>
        </p:spPr>
        <p:txBody>
          <a:bodyPr vert="horz" lIns="68580" tIns="34290" rIns="68580" bIns="34290" rtlCol="0">
            <a:noAutofit/>
          </a:bodyPr>
          <a:lstStyle>
            <a:lvl1pPr marL="0" indent="0" algn="l" defTabSz="914400" rtl="0" eaLnBrk="1" latinLnBrk="0" hangingPunct="1">
              <a:lnSpc>
                <a:spcPct val="90000"/>
              </a:lnSpc>
              <a:spcBef>
                <a:spcPts val="1000"/>
              </a:spcBef>
              <a:buFontTx/>
              <a:buNone/>
              <a:defRPr sz="2400" kern="1200">
                <a:solidFill>
                  <a:srgbClr val="2A7DBF"/>
                </a:solidFill>
                <a:latin typeface="Arial" charset="0"/>
                <a:ea typeface="Arial" charset="0"/>
                <a:cs typeface="Arial" charset="0"/>
              </a:defRPr>
            </a:lvl1pPr>
            <a:lvl2pPr marL="457200" indent="0" algn="l" defTabSz="914400" rtl="0" eaLnBrk="1" latinLnBrk="0" hangingPunct="1">
              <a:lnSpc>
                <a:spcPct val="90000"/>
              </a:lnSpc>
              <a:spcBef>
                <a:spcPts val="500"/>
              </a:spcBef>
              <a:buFontTx/>
              <a:buNone/>
              <a:defRPr sz="2000" kern="1200">
                <a:solidFill>
                  <a:srgbClr val="18AF9B"/>
                </a:solidFill>
                <a:latin typeface="Arial" charset="0"/>
                <a:ea typeface="Arial" charset="0"/>
                <a:cs typeface="Arial" charset="0"/>
              </a:defRPr>
            </a:lvl2pPr>
            <a:lvl3pPr marL="914400" indent="0" algn="l" defTabSz="914400" rtl="0" eaLnBrk="1" latinLnBrk="0" hangingPunct="1">
              <a:lnSpc>
                <a:spcPct val="90000"/>
              </a:lnSpc>
              <a:spcBef>
                <a:spcPts val="500"/>
              </a:spcBef>
              <a:buFontTx/>
              <a:buNone/>
              <a:defRPr sz="1800" kern="1200">
                <a:solidFill>
                  <a:srgbClr val="F28F3B"/>
                </a:solidFill>
                <a:latin typeface="Arial" charset="0"/>
                <a:ea typeface="Arial" charset="0"/>
                <a:cs typeface="Arial" charset="0"/>
              </a:defRPr>
            </a:lvl3pPr>
            <a:lvl4pPr marL="1371600" indent="0" algn="l" defTabSz="914400" rtl="0" eaLnBrk="1" latinLnBrk="0" hangingPunct="1">
              <a:lnSpc>
                <a:spcPct val="90000"/>
              </a:lnSpc>
              <a:spcBef>
                <a:spcPts val="500"/>
              </a:spcBef>
              <a:buFontTx/>
              <a:buNone/>
              <a:defRPr sz="1600" kern="1200">
                <a:solidFill>
                  <a:srgbClr val="393E91"/>
                </a:solidFill>
                <a:latin typeface="Arial" charset="0"/>
                <a:ea typeface="Arial" charset="0"/>
                <a:cs typeface="Arial" charset="0"/>
              </a:defRPr>
            </a:lvl4pPr>
            <a:lvl5pPr marL="1828800" indent="0" algn="l" defTabSz="914400" rtl="0" eaLnBrk="1" latinLnBrk="0" hangingPunct="1">
              <a:lnSpc>
                <a:spcPct val="90000"/>
              </a:lnSpc>
              <a:spcBef>
                <a:spcPts val="500"/>
              </a:spcBef>
              <a:buFontTx/>
              <a:buNone/>
              <a:defRPr sz="1600" kern="1200">
                <a:solidFill>
                  <a:srgbClr val="393E9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dirty="0">
                <a:solidFill>
                  <a:schemeClr val="bg1"/>
                </a:solidFill>
                <a:latin typeface="+mn-lt"/>
              </a:rPr>
              <a:t>Challenge 3</a:t>
            </a:r>
            <a:br>
              <a:rPr lang="en-US" sz="1200" dirty="0">
                <a:solidFill>
                  <a:schemeClr val="bg1"/>
                </a:solidFill>
                <a:latin typeface="+mn-lt"/>
              </a:rPr>
            </a:br>
            <a:r>
              <a:rPr lang="en-US" sz="1200" i="1" dirty="0">
                <a:solidFill>
                  <a:schemeClr val="bg1"/>
                </a:solidFill>
                <a:latin typeface="+mn-lt"/>
              </a:rPr>
              <a:t>Cells in the cloud</a:t>
            </a:r>
            <a:endParaRPr lang="en-GB" sz="1200" dirty="0">
              <a:solidFill>
                <a:schemeClr val="bg1"/>
              </a:solidFill>
              <a:latin typeface="+mn-lt"/>
            </a:endParaRPr>
          </a:p>
        </p:txBody>
      </p:sp>
      <p:sp>
        <p:nvSpPr>
          <p:cNvPr id="12" name="Content Placeholder 2"/>
          <p:cNvSpPr txBox="1">
            <a:spLocks/>
          </p:cNvSpPr>
          <p:nvPr/>
        </p:nvSpPr>
        <p:spPr>
          <a:xfrm>
            <a:off x="619457" y="2956034"/>
            <a:ext cx="1998560" cy="406347"/>
          </a:xfrm>
          <a:prstGeom prst="rect">
            <a:avLst/>
          </a:prstGeom>
          <a:solidFill>
            <a:srgbClr val="2A7DBF"/>
          </a:solidFill>
          <a:ln>
            <a:noFill/>
          </a:ln>
        </p:spPr>
        <p:txBody>
          <a:bodyPr vert="horz" lIns="68580" tIns="34290" rIns="68580" bIns="34290" rtlCol="0">
            <a:noAutofit/>
          </a:bodyPr>
          <a:lstStyle>
            <a:lvl1pPr marL="0" indent="0" algn="l" defTabSz="914400" rtl="0" eaLnBrk="1" latinLnBrk="0" hangingPunct="1">
              <a:lnSpc>
                <a:spcPct val="90000"/>
              </a:lnSpc>
              <a:spcBef>
                <a:spcPts val="1000"/>
              </a:spcBef>
              <a:buFontTx/>
              <a:buNone/>
              <a:defRPr sz="2400" kern="1200">
                <a:solidFill>
                  <a:srgbClr val="2A7DBF"/>
                </a:solidFill>
                <a:latin typeface="Arial" charset="0"/>
                <a:ea typeface="Arial" charset="0"/>
                <a:cs typeface="Arial" charset="0"/>
              </a:defRPr>
            </a:lvl1pPr>
            <a:lvl2pPr marL="457200" indent="0" algn="l" defTabSz="914400" rtl="0" eaLnBrk="1" latinLnBrk="0" hangingPunct="1">
              <a:lnSpc>
                <a:spcPct val="90000"/>
              </a:lnSpc>
              <a:spcBef>
                <a:spcPts val="500"/>
              </a:spcBef>
              <a:buFontTx/>
              <a:buNone/>
              <a:defRPr sz="2000" kern="1200">
                <a:solidFill>
                  <a:srgbClr val="18AF9B"/>
                </a:solidFill>
                <a:latin typeface="Arial" charset="0"/>
                <a:ea typeface="Arial" charset="0"/>
                <a:cs typeface="Arial" charset="0"/>
              </a:defRPr>
            </a:lvl2pPr>
            <a:lvl3pPr marL="914400" indent="0" algn="l" defTabSz="914400" rtl="0" eaLnBrk="1" latinLnBrk="0" hangingPunct="1">
              <a:lnSpc>
                <a:spcPct val="90000"/>
              </a:lnSpc>
              <a:spcBef>
                <a:spcPts val="500"/>
              </a:spcBef>
              <a:buFontTx/>
              <a:buNone/>
              <a:defRPr sz="1800" kern="1200">
                <a:solidFill>
                  <a:srgbClr val="F28F3B"/>
                </a:solidFill>
                <a:latin typeface="Arial" charset="0"/>
                <a:ea typeface="Arial" charset="0"/>
                <a:cs typeface="Arial" charset="0"/>
              </a:defRPr>
            </a:lvl3pPr>
            <a:lvl4pPr marL="1371600" indent="0" algn="l" defTabSz="914400" rtl="0" eaLnBrk="1" latinLnBrk="0" hangingPunct="1">
              <a:lnSpc>
                <a:spcPct val="90000"/>
              </a:lnSpc>
              <a:spcBef>
                <a:spcPts val="500"/>
              </a:spcBef>
              <a:buFontTx/>
              <a:buNone/>
              <a:defRPr sz="1600" kern="1200">
                <a:solidFill>
                  <a:srgbClr val="393E91"/>
                </a:solidFill>
                <a:latin typeface="Arial" charset="0"/>
                <a:ea typeface="Arial" charset="0"/>
                <a:cs typeface="Arial" charset="0"/>
              </a:defRPr>
            </a:lvl4pPr>
            <a:lvl5pPr marL="1828800" indent="0" algn="l" defTabSz="914400" rtl="0" eaLnBrk="1" latinLnBrk="0" hangingPunct="1">
              <a:lnSpc>
                <a:spcPct val="90000"/>
              </a:lnSpc>
              <a:spcBef>
                <a:spcPts val="500"/>
              </a:spcBef>
              <a:buFontTx/>
              <a:buNone/>
              <a:defRPr sz="1600" kern="1200">
                <a:solidFill>
                  <a:srgbClr val="393E9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dirty="0">
                <a:solidFill>
                  <a:schemeClr val="bg1"/>
                </a:solidFill>
                <a:latin typeface="+mn-lt"/>
              </a:rPr>
              <a:t>Challenge 4</a:t>
            </a:r>
            <a:br>
              <a:rPr lang="en-US" sz="1200" dirty="0">
                <a:solidFill>
                  <a:schemeClr val="bg1"/>
                </a:solidFill>
                <a:latin typeface="+mn-lt"/>
              </a:rPr>
            </a:br>
            <a:r>
              <a:rPr lang="en-US" sz="1200" i="1" dirty="0">
                <a:solidFill>
                  <a:schemeClr val="bg1"/>
                </a:solidFill>
                <a:latin typeface="+mn-lt"/>
              </a:rPr>
              <a:t>Disaster relief</a:t>
            </a:r>
            <a:endParaRPr lang="en-GB" sz="1050" dirty="0">
              <a:solidFill>
                <a:schemeClr val="bg1"/>
              </a:solidFill>
              <a:latin typeface="+mn-lt"/>
            </a:endParaRPr>
          </a:p>
        </p:txBody>
      </p:sp>
      <p:sp>
        <p:nvSpPr>
          <p:cNvPr id="13" name="Content Placeholder 2"/>
          <p:cNvSpPr txBox="1">
            <a:spLocks/>
          </p:cNvSpPr>
          <p:nvPr/>
        </p:nvSpPr>
        <p:spPr>
          <a:xfrm>
            <a:off x="6405313" y="2993722"/>
            <a:ext cx="1998560" cy="368658"/>
          </a:xfrm>
          <a:prstGeom prst="rect">
            <a:avLst/>
          </a:prstGeom>
          <a:solidFill>
            <a:srgbClr val="393E91"/>
          </a:solidFill>
          <a:ln>
            <a:noFill/>
          </a:ln>
        </p:spPr>
        <p:txBody>
          <a:bodyPr vert="horz" lIns="68580" tIns="34290" rIns="68580" bIns="34290" rtlCol="0">
            <a:noAutofit/>
          </a:bodyPr>
          <a:lstStyle>
            <a:lvl1pPr marL="0" indent="0" algn="l" defTabSz="914400" rtl="0" eaLnBrk="1" latinLnBrk="0" hangingPunct="1">
              <a:lnSpc>
                <a:spcPct val="90000"/>
              </a:lnSpc>
              <a:spcBef>
                <a:spcPts val="1000"/>
              </a:spcBef>
              <a:buFontTx/>
              <a:buNone/>
              <a:defRPr sz="2400" kern="1200">
                <a:solidFill>
                  <a:srgbClr val="2A7DBF"/>
                </a:solidFill>
                <a:latin typeface="Arial" charset="0"/>
                <a:ea typeface="Arial" charset="0"/>
                <a:cs typeface="Arial" charset="0"/>
              </a:defRPr>
            </a:lvl1pPr>
            <a:lvl2pPr marL="457200" indent="0" algn="l" defTabSz="914400" rtl="0" eaLnBrk="1" latinLnBrk="0" hangingPunct="1">
              <a:lnSpc>
                <a:spcPct val="90000"/>
              </a:lnSpc>
              <a:spcBef>
                <a:spcPts val="500"/>
              </a:spcBef>
              <a:buFontTx/>
              <a:buNone/>
              <a:defRPr sz="2000" kern="1200">
                <a:solidFill>
                  <a:srgbClr val="18AF9B"/>
                </a:solidFill>
                <a:latin typeface="Arial" charset="0"/>
                <a:ea typeface="Arial" charset="0"/>
                <a:cs typeface="Arial" charset="0"/>
              </a:defRPr>
            </a:lvl2pPr>
            <a:lvl3pPr marL="914400" indent="0" algn="l" defTabSz="914400" rtl="0" eaLnBrk="1" latinLnBrk="0" hangingPunct="1">
              <a:lnSpc>
                <a:spcPct val="90000"/>
              </a:lnSpc>
              <a:spcBef>
                <a:spcPts val="500"/>
              </a:spcBef>
              <a:buFontTx/>
              <a:buNone/>
              <a:defRPr sz="1800" kern="1200">
                <a:solidFill>
                  <a:srgbClr val="F28F3B"/>
                </a:solidFill>
                <a:latin typeface="Arial" charset="0"/>
                <a:ea typeface="Arial" charset="0"/>
                <a:cs typeface="Arial" charset="0"/>
              </a:defRPr>
            </a:lvl3pPr>
            <a:lvl4pPr marL="1371600" indent="0" algn="l" defTabSz="914400" rtl="0" eaLnBrk="1" latinLnBrk="0" hangingPunct="1">
              <a:lnSpc>
                <a:spcPct val="90000"/>
              </a:lnSpc>
              <a:spcBef>
                <a:spcPts val="500"/>
              </a:spcBef>
              <a:buFontTx/>
              <a:buNone/>
              <a:defRPr sz="1600" kern="1200">
                <a:solidFill>
                  <a:srgbClr val="393E91"/>
                </a:solidFill>
                <a:latin typeface="Arial" charset="0"/>
                <a:ea typeface="Arial" charset="0"/>
                <a:cs typeface="Arial" charset="0"/>
              </a:defRPr>
            </a:lvl4pPr>
            <a:lvl5pPr marL="1828800" indent="0" algn="l" defTabSz="914400" rtl="0" eaLnBrk="1" latinLnBrk="0" hangingPunct="1">
              <a:lnSpc>
                <a:spcPct val="90000"/>
              </a:lnSpc>
              <a:spcBef>
                <a:spcPts val="500"/>
              </a:spcBef>
              <a:buFontTx/>
              <a:buNone/>
              <a:defRPr sz="1600" kern="1200">
                <a:solidFill>
                  <a:srgbClr val="393E9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200" dirty="0">
                <a:solidFill>
                  <a:schemeClr val="bg1"/>
                </a:solidFill>
                <a:latin typeface="+mn-lt"/>
              </a:rPr>
              <a:t>Challenge 5</a:t>
            </a:r>
            <a:br>
              <a:rPr lang="en-US" sz="1200" dirty="0">
                <a:solidFill>
                  <a:schemeClr val="bg1"/>
                </a:solidFill>
                <a:latin typeface="+mn-lt"/>
              </a:rPr>
            </a:br>
            <a:r>
              <a:rPr lang="en-US" sz="1200" dirty="0" err="1">
                <a:solidFill>
                  <a:schemeClr val="bg1"/>
                </a:solidFill>
                <a:latin typeface="+mn-lt"/>
              </a:rPr>
              <a:t>IoT</a:t>
            </a:r>
            <a:r>
              <a:rPr lang="en-US" sz="1200" dirty="0">
                <a:solidFill>
                  <a:schemeClr val="bg1"/>
                </a:solidFill>
                <a:latin typeface="+mn-lt"/>
              </a:rPr>
              <a:t> at the LHC</a:t>
            </a:r>
            <a:endParaRPr lang="en-GB" sz="1050" dirty="0">
              <a:solidFill>
                <a:schemeClr val="bg1"/>
              </a:solidFill>
              <a:latin typeface="+mn-lt"/>
            </a:endParaRPr>
          </a:p>
        </p:txBody>
      </p:sp>
      <p:sp>
        <p:nvSpPr>
          <p:cNvPr id="17" name="Rectangle 16"/>
          <p:cNvSpPr/>
          <p:nvPr/>
        </p:nvSpPr>
        <p:spPr>
          <a:xfrm>
            <a:off x="5619637" y="2805280"/>
            <a:ext cx="2844953" cy="150041"/>
          </a:xfrm>
          <a:prstGeom prst="rect">
            <a:avLst/>
          </a:prstGeom>
        </p:spPr>
        <p:txBody>
          <a:bodyPr wrap="square">
            <a:spAutoFit/>
          </a:bodyPr>
          <a:lstStyle/>
          <a:p>
            <a:pPr algn="r"/>
            <a:r>
              <a:rPr lang="en-GB" sz="375" dirty="0"/>
              <a:t>By </a:t>
            </a:r>
            <a:r>
              <a:rPr lang="en-GB" sz="375" dirty="0">
                <a:hlinkClick r:id="rId7"/>
              </a:rPr>
              <a:t>Marc Vidal - Own work</a:t>
            </a:r>
            <a:r>
              <a:rPr lang="en-GB" sz="375" dirty="0"/>
              <a:t>, Wikimedia Commons (CC BY-SA 4.0). </a:t>
            </a:r>
          </a:p>
        </p:txBody>
      </p:sp>
      <p:sp>
        <p:nvSpPr>
          <p:cNvPr id="19" name="Rectangle 18"/>
          <p:cNvSpPr/>
          <p:nvPr/>
        </p:nvSpPr>
        <p:spPr>
          <a:xfrm>
            <a:off x="1877146" y="4657348"/>
            <a:ext cx="829061" cy="150041"/>
          </a:xfrm>
          <a:prstGeom prst="rect">
            <a:avLst/>
          </a:prstGeom>
        </p:spPr>
        <p:txBody>
          <a:bodyPr wrap="square">
            <a:spAutoFit/>
          </a:bodyPr>
          <a:lstStyle/>
          <a:p>
            <a:pPr algn="r"/>
            <a:r>
              <a:rPr lang="en-US" sz="375" dirty="0"/>
              <a:t>Image courtesy of UNOSAT.</a:t>
            </a:r>
            <a:endParaRPr lang="en-GB" sz="375" dirty="0"/>
          </a:p>
        </p:txBody>
      </p:sp>
      <p:sp>
        <p:nvSpPr>
          <p:cNvPr id="22" name="Footer Placeholder 12"/>
          <p:cNvSpPr>
            <a:spLocks noGrp="1"/>
          </p:cNvSpPr>
          <p:nvPr>
            <p:ph type="ftr" sz="quarter" idx="17"/>
          </p:nvPr>
        </p:nvSpPr>
        <p:spPr>
          <a:xfrm>
            <a:off x="3026351" y="4705469"/>
            <a:ext cx="3086100" cy="273844"/>
          </a:xfrm>
        </p:spPr>
        <p:txBody>
          <a:bodyPr/>
          <a:lstStyle/>
          <a:p>
            <a:r>
              <a:rPr lang="en-US"/>
              <a:t>CERN: Science, Computing and Innovation</a:t>
            </a:r>
            <a:endParaRPr lang="en-GB" dirty="0"/>
          </a:p>
        </p:txBody>
      </p:sp>
      <p:sp>
        <p:nvSpPr>
          <p:cNvPr id="4" name="TextBox 3"/>
          <p:cNvSpPr txBox="1"/>
          <p:nvPr/>
        </p:nvSpPr>
        <p:spPr>
          <a:xfrm>
            <a:off x="3539066" y="2991579"/>
            <a:ext cx="2292615" cy="1754326"/>
          </a:xfrm>
          <a:prstGeom prst="rect">
            <a:avLst/>
          </a:prstGeom>
          <a:noFill/>
        </p:spPr>
        <p:txBody>
          <a:bodyPr wrap="none" rtlCol="0">
            <a:spAutoFit/>
          </a:bodyPr>
          <a:lstStyle/>
          <a:p>
            <a:r>
              <a:rPr lang="en-US" sz="1200" dirty="0">
                <a:solidFill>
                  <a:srgbClr val="18AF9B"/>
                </a:solidFill>
                <a:ea typeface="Arial" charset="0"/>
                <a:cs typeface="Arial" charset="0"/>
              </a:rPr>
              <a:t>Artificial Intelligence</a:t>
            </a:r>
          </a:p>
          <a:p>
            <a:r>
              <a:rPr lang="en-US" sz="1200" dirty="0">
                <a:solidFill>
                  <a:srgbClr val="2A7DBF"/>
                </a:solidFill>
                <a:ea typeface="Arial" charset="0"/>
                <a:cs typeface="Arial" charset="0"/>
              </a:rPr>
              <a:t>	</a:t>
            </a:r>
          </a:p>
          <a:p>
            <a:r>
              <a:rPr lang="en-US" sz="1200" dirty="0">
                <a:solidFill>
                  <a:srgbClr val="2A7DBF"/>
                </a:solidFill>
                <a:ea typeface="Arial" charset="0"/>
                <a:cs typeface="Arial" charset="0"/>
              </a:rPr>
              <a:t>	Image Analysis</a:t>
            </a:r>
          </a:p>
          <a:p>
            <a:endParaRPr lang="en-US" sz="1200" dirty="0">
              <a:solidFill>
                <a:srgbClr val="2A7DBF"/>
              </a:solidFill>
              <a:ea typeface="Arial" charset="0"/>
              <a:cs typeface="Arial" charset="0"/>
            </a:endParaRPr>
          </a:p>
          <a:p>
            <a:r>
              <a:rPr lang="en-US" sz="1200" dirty="0">
                <a:solidFill>
                  <a:srgbClr val="CF334B"/>
                </a:solidFill>
                <a:ea typeface="Arial" charset="0"/>
                <a:cs typeface="Arial" charset="0"/>
              </a:rPr>
              <a:t>Code Modernization</a:t>
            </a:r>
          </a:p>
          <a:p>
            <a:endParaRPr lang="en-US" sz="1200" dirty="0">
              <a:solidFill>
                <a:srgbClr val="2A7DBF"/>
              </a:solidFill>
              <a:ea typeface="Arial" charset="0"/>
              <a:cs typeface="Arial" charset="0"/>
            </a:endParaRPr>
          </a:p>
          <a:p>
            <a:r>
              <a:rPr lang="en-US" sz="1200" dirty="0">
                <a:solidFill>
                  <a:srgbClr val="2A7DBF"/>
                </a:solidFill>
                <a:ea typeface="Arial" charset="0"/>
                <a:cs typeface="Arial" charset="0"/>
              </a:rPr>
              <a:t>	</a:t>
            </a:r>
            <a:r>
              <a:rPr lang="en-US" sz="1200" dirty="0">
                <a:solidFill>
                  <a:srgbClr val="EA5C33"/>
                </a:solidFill>
                <a:ea typeface="Arial" charset="0"/>
                <a:cs typeface="Arial" charset="0"/>
              </a:rPr>
              <a:t>HPC in the Cloud</a:t>
            </a:r>
          </a:p>
          <a:p>
            <a:endParaRPr lang="en-US" sz="1200" dirty="0">
              <a:solidFill>
                <a:srgbClr val="2A7DBF"/>
              </a:solidFill>
              <a:ea typeface="Arial" charset="0"/>
              <a:cs typeface="Arial" charset="0"/>
            </a:endParaRPr>
          </a:p>
          <a:p>
            <a:r>
              <a:rPr lang="en-US" sz="1200" dirty="0">
                <a:solidFill>
                  <a:srgbClr val="393E91"/>
                </a:solidFill>
                <a:ea typeface="Arial" charset="0"/>
                <a:cs typeface="Arial" charset="0"/>
              </a:rPr>
              <a:t>Internet of Things</a:t>
            </a:r>
            <a:endParaRPr lang="en-GB" sz="1200" dirty="0">
              <a:solidFill>
                <a:srgbClr val="393E91"/>
              </a:solidFill>
              <a:ea typeface="Arial" charset="0"/>
              <a:cs typeface="Arial" charset="0"/>
            </a:endParaRPr>
          </a:p>
        </p:txBody>
      </p:sp>
    </p:spTree>
    <p:extLst>
      <p:ext uri="{BB962C8B-B14F-4D97-AF65-F5344CB8AC3E}">
        <p14:creationId xmlns:p14="http://schemas.microsoft.com/office/powerpoint/2010/main" val="3483104964"/>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89909" y="1296868"/>
            <a:ext cx="4552411" cy="609726"/>
          </a:xfrm>
        </p:spPr>
        <p:txBody>
          <a:bodyPr>
            <a:noAutofit/>
          </a:bodyPr>
          <a:lstStyle/>
          <a:p>
            <a:r>
              <a:rPr lang="fr-FR" sz="4500" dirty="0"/>
              <a:t>QUESTIONS?</a:t>
            </a:r>
          </a:p>
        </p:txBody>
      </p:sp>
      <p:sp>
        <p:nvSpPr>
          <p:cNvPr id="3" name="Espace réservé du texte 2"/>
          <p:cNvSpPr>
            <a:spLocks noGrp="1"/>
          </p:cNvSpPr>
          <p:nvPr>
            <p:ph type="body" sz="quarter" idx="13"/>
          </p:nvPr>
        </p:nvSpPr>
        <p:spPr>
          <a:xfrm>
            <a:off x="36369" y="3062003"/>
            <a:ext cx="9107631" cy="367904"/>
          </a:xfrm>
        </p:spPr>
        <p:txBody>
          <a:bodyPr>
            <a:noAutofit/>
          </a:bodyPr>
          <a:lstStyle/>
          <a:p>
            <a:pPr algn="ctr"/>
            <a:r>
              <a:rPr lang="fr-FR" sz="2700" dirty="0"/>
              <a:t>alberto.di.meglio@cern.ch</a:t>
            </a:r>
          </a:p>
        </p:txBody>
      </p:sp>
      <p:sp>
        <p:nvSpPr>
          <p:cNvPr id="9" name="ZoneTexte 8"/>
          <p:cNvSpPr txBox="1"/>
          <p:nvPr/>
        </p:nvSpPr>
        <p:spPr>
          <a:xfrm>
            <a:off x="0" y="3445066"/>
            <a:ext cx="9144000" cy="415498"/>
          </a:xfrm>
          <a:prstGeom prst="rect">
            <a:avLst/>
          </a:prstGeom>
          <a:noFill/>
        </p:spPr>
        <p:txBody>
          <a:bodyPr wrap="square" rtlCol="0">
            <a:spAutoFit/>
          </a:bodyPr>
          <a:lstStyle/>
          <a:p>
            <a:pPr algn="ctr"/>
            <a:r>
              <a:rPr lang="fr-FR" sz="2100" dirty="0">
                <a:solidFill>
                  <a:srgbClr val="18AF9B"/>
                </a:solidFill>
                <a:ea typeface="Arial" charset="0"/>
                <a:cs typeface="Arial" charset="0"/>
              </a:rPr>
              <a:t>Twitter: @</a:t>
            </a:r>
            <a:r>
              <a:rPr lang="fr-FR" sz="2100" dirty="0" err="1">
                <a:solidFill>
                  <a:srgbClr val="18AF9B"/>
                </a:solidFill>
                <a:ea typeface="Arial" charset="0"/>
                <a:cs typeface="Arial" charset="0"/>
              </a:rPr>
              <a:t>AlbertoDiMeglio</a:t>
            </a:r>
            <a:endParaRPr lang="fr-FR" sz="2100" dirty="0">
              <a:solidFill>
                <a:srgbClr val="18AF9B"/>
              </a:solidFill>
              <a:ea typeface="Arial" charset="0"/>
              <a:cs typeface="Arial" charset="0"/>
            </a:endParaRPr>
          </a:p>
        </p:txBody>
      </p:sp>
      <p:pic>
        <p:nvPicPr>
          <p:cNvPr id="10" name="Imag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91285" y="361950"/>
            <a:ext cx="878306" cy="878306"/>
          </a:xfrm>
          <a:prstGeom prst="rect">
            <a:avLst/>
          </a:prstGeom>
        </p:spPr>
      </p:pic>
      <p:sp>
        <p:nvSpPr>
          <p:cNvPr id="7" name="Footer Placeholder 5">
            <a:extLst>
              <a:ext uri="{FF2B5EF4-FFF2-40B4-BE49-F238E27FC236}">
                <a16:creationId xmlns:a16="http://schemas.microsoft.com/office/drawing/2014/main" xmlns="" id="{4C7BAE15-3FA8-404A-9E12-E10B1C09D1DA}"/>
              </a:ext>
            </a:extLst>
          </p:cNvPr>
          <p:cNvSpPr>
            <a:spLocks noGrp="1"/>
          </p:cNvSpPr>
          <p:nvPr>
            <p:ph type="ftr" sz="quarter" idx="17"/>
          </p:nvPr>
        </p:nvSpPr>
        <p:spPr>
          <a:xfrm>
            <a:off x="3026351" y="4705469"/>
            <a:ext cx="3086100" cy="273844"/>
          </a:xfrm>
        </p:spPr>
        <p:txBody>
          <a:bodyPr/>
          <a:lstStyle/>
          <a:p>
            <a:pPr>
              <a:defRPr/>
            </a:pPr>
            <a:r>
              <a:rPr lang="en-US"/>
              <a:t>CERN: Science, Computing and Innovation</a:t>
            </a:r>
            <a:endParaRPr lang="en-GB" dirty="0"/>
          </a:p>
        </p:txBody>
      </p:sp>
      <p:pic>
        <p:nvPicPr>
          <p:cNvPr id="8" name="Picture 7">
            <a:extLst>
              <a:ext uri="{FF2B5EF4-FFF2-40B4-BE49-F238E27FC236}">
                <a16:creationId xmlns:a16="http://schemas.microsoft.com/office/drawing/2014/main" xmlns="" id="{AE802FCE-161B-43B2-85C4-AC3D27D1D7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1371" y="2085161"/>
            <a:ext cx="4538133" cy="2552700"/>
          </a:xfrm>
          <a:prstGeom prst="rect">
            <a:avLst/>
          </a:prstGeom>
        </p:spPr>
      </p:pic>
    </p:spTree>
    <p:extLst>
      <p:ext uri="{BB962C8B-B14F-4D97-AF65-F5344CB8AC3E}">
        <p14:creationId xmlns:p14="http://schemas.microsoft.com/office/powerpoint/2010/main" val="1893925257"/>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4"/>
            <a:ext cx="7886700" cy="411956"/>
          </a:xfrm>
        </p:spPr>
        <p:txBody>
          <a:bodyPr>
            <a:normAutofit fontScale="90000"/>
          </a:bodyPr>
          <a:lstStyle/>
          <a:p>
            <a:r>
              <a:rPr lang="fr-FR" dirty="0"/>
              <a:t>CONTACTS</a:t>
            </a:r>
          </a:p>
        </p:txBody>
      </p:sp>
      <p:sp>
        <p:nvSpPr>
          <p:cNvPr id="7" name="ZoneTexte 6"/>
          <p:cNvSpPr txBox="1"/>
          <p:nvPr/>
        </p:nvSpPr>
        <p:spPr>
          <a:xfrm>
            <a:off x="1147527" y="1147782"/>
            <a:ext cx="2319707" cy="738664"/>
          </a:xfrm>
          <a:prstGeom prst="rect">
            <a:avLst/>
          </a:prstGeom>
          <a:noFill/>
        </p:spPr>
        <p:txBody>
          <a:bodyPr wrap="square" rtlCol="0">
            <a:spAutoFit/>
          </a:bodyPr>
          <a:lstStyle/>
          <a:p>
            <a:r>
              <a:rPr lang="fr-FR" sz="1400" b="1" i="1" dirty="0">
                <a:solidFill>
                  <a:srgbClr val="CF334B"/>
                </a:solidFill>
                <a:latin typeface="Arial" charset="0"/>
                <a:ea typeface="Arial" charset="0"/>
                <a:cs typeface="Arial" charset="0"/>
              </a:rPr>
              <a:t>ALBERTO DI MEGLIO </a:t>
            </a:r>
          </a:p>
          <a:p>
            <a:r>
              <a:rPr lang="fr-FR" sz="1400" dirty="0">
                <a:solidFill>
                  <a:srgbClr val="393E91"/>
                </a:solidFill>
                <a:latin typeface="Arial" charset="0"/>
                <a:ea typeface="Arial" charset="0"/>
                <a:cs typeface="Arial" charset="0"/>
              </a:rPr>
              <a:t>CERN </a:t>
            </a:r>
            <a:r>
              <a:rPr lang="fr-FR" sz="1400" dirty="0" err="1">
                <a:solidFill>
                  <a:srgbClr val="393E91"/>
                </a:solidFill>
                <a:latin typeface="Arial" charset="0"/>
                <a:ea typeface="Arial" charset="0"/>
                <a:cs typeface="Arial" charset="0"/>
              </a:rPr>
              <a:t>openlab</a:t>
            </a:r>
            <a:r>
              <a:rPr lang="fr-FR" sz="1400" dirty="0">
                <a:solidFill>
                  <a:srgbClr val="393E91"/>
                </a:solidFill>
                <a:latin typeface="Arial" charset="0"/>
                <a:ea typeface="Arial" charset="0"/>
                <a:cs typeface="Arial" charset="0"/>
              </a:rPr>
              <a:t> Head</a:t>
            </a:r>
          </a:p>
          <a:p>
            <a:r>
              <a:rPr lang="fr-FR" sz="1400" dirty="0">
                <a:solidFill>
                  <a:srgbClr val="393E91"/>
                </a:solidFill>
                <a:latin typeface="Arial" charset="0"/>
                <a:ea typeface="Arial" charset="0"/>
                <a:cs typeface="Arial" charset="0"/>
                <a:hlinkClick r:id="rId2"/>
              </a:rPr>
              <a:t>alberto.di.meglio@cern.ch</a:t>
            </a:r>
            <a:endParaRPr lang="fr-FR" sz="1400" dirty="0">
              <a:solidFill>
                <a:srgbClr val="393E91"/>
              </a:solidFill>
              <a:latin typeface="Arial" charset="0"/>
              <a:ea typeface="Arial" charset="0"/>
              <a:cs typeface="Arial" charset="0"/>
            </a:endParaRPr>
          </a:p>
        </p:txBody>
      </p:sp>
      <p:sp>
        <p:nvSpPr>
          <p:cNvPr id="8" name="ZoneTexte 7"/>
          <p:cNvSpPr txBox="1"/>
          <p:nvPr/>
        </p:nvSpPr>
        <p:spPr>
          <a:xfrm>
            <a:off x="1147526" y="2193457"/>
            <a:ext cx="2357673" cy="1661993"/>
          </a:xfrm>
          <a:prstGeom prst="rect">
            <a:avLst/>
          </a:prstGeom>
          <a:noFill/>
        </p:spPr>
        <p:txBody>
          <a:bodyPr wrap="square" rtlCol="0">
            <a:spAutoFit/>
          </a:bodyPr>
          <a:lstStyle/>
          <a:p>
            <a:r>
              <a:rPr lang="fr-FR" sz="1400" b="1" i="1" dirty="0">
                <a:solidFill>
                  <a:srgbClr val="F28F3B"/>
                </a:solidFill>
                <a:latin typeface="Arial" charset="0"/>
                <a:ea typeface="Arial" charset="0"/>
                <a:cs typeface="Arial" charset="0"/>
              </a:rPr>
              <a:t>MARIA GIRONE </a:t>
            </a:r>
          </a:p>
          <a:p>
            <a:r>
              <a:rPr lang="fr-FR" sz="1400" dirty="0">
                <a:solidFill>
                  <a:srgbClr val="393E91"/>
                </a:solidFill>
                <a:latin typeface="Arial" charset="0"/>
                <a:ea typeface="Arial" charset="0"/>
                <a:cs typeface="Arial" charset="0"/>
              </a:rPr>
              <a:t>CERN </a:t>
            </a:r>
            <a:r>
              <a:rPr lang="fr-FR" sz="1400" dirty="0" err="1">
                <a:solidFill>
                  <a:srgbClr val="393E91"/>
                </a:solidFill>
                <a:latin typeface="Arial" charset="0"/>
                <a:ea typeface="Arial" charset="0"/>
                <a:cs typeface="Arial" charset="0"/>
              </a:rPr>
              <a:t>openlab</a:t>
            </a:r>
            <a:r>
              <a:rPr lang="fr-FR" sz="1400" dirty="0">
                <a:solidFill>
                  <a:srgbClr val="393E91"/>
                </a:solidFill>
                <a:latin typeface="Arial" charset="0"/>
                <a:ea typeface="Arial" charset="0"/>
                <a:cs typeface="Arial" charset="0"/>
              </a:rPr>
              <a:t> CTO</a:t>
            </a:r>
          </a:p>
          <a:p>
            <a:r>
              <a:rPr lang="fr-FR" sz="1400" dirty="0">
                <a:solidFill>
                  <a:srgbClr val="393E91"/>
                </a:solidFill>
                <a:latin typeface="Arial" charset="0"/>
                <a:ea typeface="Arial" charset="0"/>
                <a:cs typeface="Arial" charset="0"/>
                <a:hlinkClick r:id="rId3"/>
              </a:rPr>
              <a:t>maria.girone@cern.ch</a:t>
            </a:r>
            <a:endParaRPr lang="fr-FR" sz="1400" dirty="0">
              <a:solidFill>
                <a:srgbClr val="393E91"/>
              </a:solidFill>
              <a:latin typeface="Arial" charset="0"/>
              <a:ea typeface="Arial" charset="0"/>
              <a:cs typeface="Arial" charset="0"/>
            </a:endParaRPr>
          </a:p>
          <a:p>
            <a:endParaRPr lang="fr-FR" dirty="0">
              <a:solidFill>
                <a:srgbClr val="393E91"/>
              </a:solidFill>
              <a:ea typeface="Arial" charset="0"/>
              <a:cs typeface="Arial" charset="0"/>
            </a:endParaRPr>
          </a:p>
          <a:p>
            <a:r>
              <a:rPr lang="fr-FR" sz="1400" b="1" i="1" dirty="0">
                <a:solidFill>
                  <a:srgbClr val="EA5C33"/>
                </a:solidFill>
                <a:latin typeface="Arial" charset="0"/>
                <a:ea typeface="Arial" charset="0"/>
                <a:cs typeface="Arial" charset="0"/>
              </a:rPr>
              <a:t>FONS RADEMAKERS </a:t>
            </a:r>
          </a:p>
          <a:p>
            <a:r>
              <a:rPr lang="fr-FR" sz="1400" dirty="0">
                <a:solidFill>
                  <a:srgbClr val="393E91"/>
                </a:solidFill>
                <a:latin typeface="Arial" charset="0"/>
                <a:ea typeface="Arial" charset="0"/>
                <a:cs typeface="Arial" charset="0"/>
              </a:rPr>
              <a:t>CERN </a:t>
            </a:r>
            <a:r>
              <a:rPr lang="fr-FR" sz="1400" dirty="0" err="1">
                <a:solidFill>
                  <a:srgbClr val="393E91"/>
                </a:solidFill>
                <a:latin typeface="Arial" charset="0"/>
                <a:ea typeface="Arial" charset="0"/>
                <a:cs typeface="Arial" charset="0"/>
              </a:rPr>
              <a:t>openlab</a:t>
            </a:r>
            <a:r>
              <a:rPr lang="fr-FR" sz="1400" dirty="0">
                <a:solidFill>
                  <a:srgbClr val="393E91"/>
                </a:solidFill>
                <a:latin typeface="Arial" charset="0"/>
                <a:ea typeface="Arial" charset="0"/>
                <a:cs typeface="Arial" charset="0"/>
              </a:rPr>
              <a:t> CRO</a:t>
            </a:r>
          </a:p>
          <a:p>
            <a:r>
              <a:rPr lang="fr-FR" sz="1400" dirty="0">
                <a:solidFill>
                  <a:srgbClr val="393E91"/>
                </a:solidFill>
                <a:latin typeface="Arial" charset="0"/>
                <a:ea typeface="Arial" charset="0"/>
                <a:cs typeface="Arial" charset="0"/>
                <a:hlinkClick r:id="rId4"/>
              </a:rPr>
              <a:t>fons.rademakers@cern.ch</a:t>
            </a:r>
            <a:endParaRPr lang="fr-FR" sz="1400" dirty="0">
              <a:solidFill>
                <a:srgbClr val="393E91"/>
              </a:solidFill>
              <a:latin typeface="Arial" charset="0"/>
              <a:ea typeface="Arial" charset="0"/>
              <a:cs typeface="Arial" charset="0"/>
            </a:endParaRPr>
          </a:p>
        </p:txBody>
      </p:sp>
      <p:sp>
        <p:nvSpPr>
          <p:cNvPr id="9" name="ZoneTexte 8"/>
          <p:cNvSpPr txBox="1"/>
          <p:nvPr/>
        </p:nvSpPr>
        <p:spPr>
          <a:xfrm>
            <a:off x="4809653" y="1143065"/>
            <a:ext cx="3275568" cy="954107"/>
          </a:xfrm>
          <a:prstGeom prst="rect">
            <a:avLst/>
          </a:prstGeom>
          <a:noFill/>
        </p:spPr>
        <p:txBody>
          <a:bodyPr wrap="square" rtlCol="0">
            <a:spAutoFit/>
          </a:bodyPr>
          <a:lstStyle/>
          <a:p>
            <a:r>
              <a:rPr lang="fr-FR" sz="1400" b="1" i="1" dirty="0">
                <a:solidFill>
                  <a:srgbClr val="18AF9B"/>
                </a:solidFill>
                <a:latin typeface="Arial" charset="0"/>
                <a:ea typeface="Arial" charset="0"/>
                <a:cs typeface="Arial" charset="0"/>
              </a:rPr>
              <a:t>ANDREW PURCELL </a:t>
            </a:r>
          </a:p>
          <a:p>
            <a:r>
              <a:rPr lang="fr-FR" sz="1400" dirty="0">
                <a:solidFill>
                  <a:srgbClr val="393E91"/>
                </a:solidFill>
                <a:latin typeface="Arial" charset="0"/>
                <a:ea typeface="Arial" charset="0"/>
                <a:cs typeface="Arial" charset="0"/>
              </a:rPr>
              <a:t>CERN </a:t>
            </a:r>
            <a:r>
              <a:rPr lang="fr-FR" sz="1400" dirty="0" err="1">
                <a:solidFill>
                  <a:srgbClr val="393E91"/>
                </a:solidFill>
                <a:latin typeface="Arial" charset="0"/>
                <a:ea typeface="Arial" charset="0"/>
                <a:cs typeface="Arial" charset="0"/>
              </a:rPr>
              <a:t>openlab</a:t>
            </a:r>
            <a:r>
              <a:rPr lang="fr-FR" sz="1400" dirty="0">
                <a:solidFill>
                  <a:srgbClr val="393E91"/>
                </a:solidFill>
                <a:latin typeface="Arial" charset="0"/>
                <a:ea typeface="Arial" charset="0"/>
                <a:cs typeface="Arial" charset="0"/>
              </a:rPr>
              <a:t> Communications </a:t>
            </a:r>
            <a:r>
              <a:rPr lang="fr-FR" sz="1400" dirty="0" err="1">
                <a:solidFill>
                  <a:srgbClr val="393E91"/>
                </a:solidFill>
                <a:latin typeface="Arial" charset="0"/>
                <a:ea typeface="Arial" charset="0"/>
                <a:cs typeface="Arial" charset="0"/>
              </a:rPr>
              <a:t>Officer</a:t>
            </a:r>
            <a:endParaRPr lang="fr-FR" sz="1400" dirty="0">
              <a:solidFill>
                <a:srgbClr val="393E91"/>
              </a:solidFill>
              <a:latin typeface="Arial" charset="0"/>
              <a:ea typeface="Arial" charset="0"/>
              <a:cs typeface="Arial" charset="0"/>
            </a:endParaRPr>
          </a:p>
          <a:p>
            <a:r>
              <a:rPr lang="fr-FR" sz="1400" dirty="0">
                <a:solidFill>
                  <a:srgbClr val="393E91"/>
                </a:solidFill>
                <a:latin typeface="Arial" charset="0"/>
                <a:ea typeface="Arial" charset="0"/>
                <a:cs typeface="Arial" charset="0"/>
                <a:hlinkClick r:id="rId5"/>
              </a:rPr>
              <a:t>andrew.purcell@cern.ch</a:t>
            </a:r>
            <a:endParaRPr lang="fr-FR" sz="1400" dirty="0">
              <a:solidFill>
                <a:srgbClr val="393E91"/>
              </a:solidFill>
              <a:latin typeface="Arial" charset="0"/>
              <a:ea typeface="Arial" charset="0"/>
              <a:cs typeface="Arial" charset="0"/>
            </a:endParaRPr>
          </a:p>
        </p:txBody>
      </p:sp>
      <p:sp>
        <p:nvSpPr>
          <p:cNvPr id="10" name="ZoneTexte 9"/>
          <p:cNvSpPr txBox="1"/>
          <p:nvPr/>
        </p:nvSpPr>
        <p:spPr>
          <a:xfrm>
            <a:off x="4809653" y="2152102"/>
            <a:ext cx="3691551" cy="954107"/>
          </a:xfrm>
          <a:prstGeom prst="rect">
            <a:avLst/>
          </a:prstGeom>
          <a:noFill/>
        </p:spPr>
        <p:txBody>
          <a:bodyPr wrap="square" rtlCol="0">
            <a:spAutoFit/>
          </a:bodyPr>
          <a:lstStyle/>
          <a:p>
            <a:r>
              <a:rPr lang="fr-FR" sz="1400" b="1" i="1" dirty="0">
                <a:solidFill>
                  <a:srgbClr val="2A7DBF"/>
                </a:solidFill>
                <a:latin typeface="Arial" charset="0"/>
                <a:ea typeface="Arial" charset="0"/>
                <a:cs typeface="Arial" charset="0"/>
              </a:rPr>
              <a:t>KRISTINA GUNNE </a:t>
            </a:r>
          </a:p>
          <a:p>
            <a:r>
              <a:rPr lang="fr-FR" sz="1400" dirty="0">
                <a:solidFill>
                  <a:srgbClr val="393E91"/>
                </a:solidFill>
                <a:latin typeface="Arial" charset="0"/>
                <a:ea typeface="Arial" charset="0"/>
                <a:cs typeface="Arial" charset="0"/>
              </a:rPr>
              <a:t>CERN </a:t>
            </a:r>
            <a:r>
              <a:rPr lang="fr-FR" sz="1400" dirty="0" err="1">
                <a:solidFill>
                  <a:srgbClr val="393E91"/>
                </a:solidFill>
                <a:latin typeface="Arial" charset="0"/>
                <a:ea typeface="Arial" charset="0"/>
                <a:cs typeface="Arial" charset="0"/>
              </a:rPr>
              <a:t>openlab</a:t>
            </a:r>
            <a:r>
              <a:rPr lang="fr-FR" sz="1400" dirty="0">
                <a:solidFill>
                  <a:srgbClr val="393E91"/>
                </a:solidFill>
                <a:latin typeface="Arial" charset="0"/>
                <a:ea typeface="Arial" charset="0"/>
                <a:cs typeface="Arial" charset="0"/>
              </a:rPr>
              <a:t> Administration/Finance </a:t>
            </a:r>
            <a:r>
              <a:rPr lang="fr-FR" sz="1400" dirty="0" err="1">
                <a:solidFill>
                  <a:srgbClr val="393E91"/>
                </a:solidFill>
                <a:latin typeface="Arial" charset="0"/>
                <a:ea typeface="Arial" charset="0"/>
                <a:cs typeface="Arial" charset="0"/>
              </a:rPr>
              <a:t>Officer</a:t>
            </a:r>
            <a:endParaRPr lang="fr-FR" sz="1400" dirty="0">
              <a:solidFill>
                <a:srgbClr val="393E91"/>
              </a:solidFill>
              <a:latin typeface="Arial" charset="0"/>
              <a:ea typeface="Arial" charset="0"/>
              <a:cs typeface="Arial" charset="0"/>
            </a:endParaRPr>
          </a:p>
          <a:p>
            <a:r>
              <a:rPr lang="fr-FR" sz="1400" dirty="0">
                <a:solidFill>
                  <a:srgbClr val="393E91"/>
                </a:solidFill>
                <a:latin typeface="Arial" charset="0"/>
                <a:ea typeface="Arial" charset="0"/>
                <a:cs typeface="Arial" charset="0"/>
                <a:hlinkClick r:id="rId6"/>
              </a:rPr>
              <a:t>kristina.gunne@cern.ch</a:t>
            </a:r>
            <a:endParaRPr lang="fr-FR" sz="1400" dirty="0">
              <a:solidFill>
                <a:srgbClr val="393E91"/>
              </a:solidFill>
              <a:latin typeface="Arial" charset="0"/>
              <a:ea typeface="Arial" charset="0"/>
              <a:cs typeface="Arial" charset="0"/>
            </a:endParaRPr>
          </a:p>
        </p:txBody>
      </p:sp>
      <p:sp>
        <p:nvSpPr>
          <p:cNvPr id="11" name="ZoneTexte 10"/>
          <p:cNvSpPr txBox="1"/>
          <p:nvPr/>
        </p:nvSpPr>
        <p:spPr>
          <a:xfrm>
            <a:off x="5257800" y="4122464"/>
            <a:ext cx="3038947" cy="369332"/>
          </a:xfrm>
          <a:prstGeom prst="rect">
            <a:avLst/>
          </a:prstGeom>
          <a:noFill/>
        </p:spPr>
        <p:txBody>
          <a:bodyPr wrap="square" rtlCol="0">
            <a:spAutoFit/>
          </a:bodyPr>
          <a:lstStyle/>
          <a:p>
            <a:r>
              <a:rPr lang="fr-FR" b="1" i="1" dirty="0" err="1">
                <a:solidFill>
                  <a:srgbClr val="2A7DBF"/>
                </a:solidFill>
                <a:ea typeface="Arial" charset="0"/>
                <a:cs typeface="Arial" charset="0"/>
              </a:rPr>
              <a:t>www.cern.ch</a:t>
            </a:r>
            <a:r>
              <a:rPr lang="fr-FR" b="1" i="1" dirty="0">
                <a:solidFill>
                  <a:srgbClr val="2A7DBF"/>
                </a:solidFill>
                <a:ea typeface="Arial" charset="0"/>
                <a:cs typeface="Arial" charset="0"/>
              </a:rPr>
              <a:t>/</a:t>
            </a:r>
            <a:r>
              <a:rPr lang="fr-FR" b="1" i="1" dirty="0" err="1">
                <a:solidFill>
                  <a:srgbClr val="2A7DBF"/>
                </a:solidFill>
                <a:ea typeface="Arial" charset="0"/>
                <a:cs typeface="Arial" charset="0"/>
              </a:rPr>
              <a:t>openlab</a:t>
            </a:r>
            <a:endParaRPr lang="fr-FR" b="1" i="1" dirty="0">
              <a:solidFill>
                <a:srgbClr val="2A7DBF"/>
              </a:solidFill>
              <a:ea typeface="Arial" charset="0"/>
              <a:cs typeface="Arial"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953" y="3278214"/>
            <a:ext cx="844969" cy="836434"/>
          </a:xfrm>
          <a:prstGeom prst="rect">
            <a:avLst/>
          </a:prstGeom>
        </p:spPr>
      </p:pic>
      <p:sp>
        <p:nvSpPr>
          <p:cNvPr id="12" name="Footer Placeholder 5">
            <a:extLst>
              <a:ext uri="{FF2B5EF4-FFF2-40B4-BE49-F238E27FC236}">
                <a16:creationId xmlns:a16="http://schemas.microsoft.com/office/drawing/2014/main" xmlns="" id="{87FC58B6-4BA8-4811-8BF2-7A5C4D5BE399}"/>
              </a:ext>
            </a:extLst>
          </p:cNvPr>
          <p:cNvSpPr>
            <a:spLocks noGrp="1"/>
          </p:cNvSpPr>
          <p:nvPr>
            <p:ph type="ftr" sz="quarter" idx="17"/>
          </p:nvPr>
        </p:nvSpPr>
        <p:spPr>
          <a:xfrm>
            <a:off x="3026351" y="4705469"/>
            <a:ext cx="3086100" cy="273844"/>
          </a:xfrm>
        </p:spPr>
        <p:txBody>
          <a:bodyPr/>
          <a:lstStyle/>
          <a:p>
            <a:pPr>
              <a:defRPr/>
            </a:pPr>
            <a:r>
              <a:rPr lang="en-US"/>
              <a:t>CERN: Science, Computing and Innovation</a:t>
            </a:r>
            <a:endParaRPr lang="en-GB" dirty="0"/>
          </a:p>
        </p:txBody>
      </p:sp>
    </p:spTree>
    <p:extLst>
      <p:ext uri="{BB962C8B-B14F-4D97-AF65-F5344CB8AC3E}">
        <p14:creationId xmlns:p14="http://schemas.microsoft.com/office/powerpoint/2010/main" val="10835931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xx</a:t>
            </a:r>
          </a:p>
        </p:txBody>
      </p:sp>
      <p:grpSp>
        <p:nvGrpSpPr>
          <p:cNvPr id="5" name="Group 4"/>
          <p:cNvGrpSpPr/>
          <p:nvPr/>
        </p:nvGrpSpPr>
        <p:grpSpPr>
          <a:xfrm>
            <a:off x="0" y="0"/>
            <a:ext cx="9296400" cy="5185618"/>
            <a:chOff x="0" y="0"/>
            <a:chExt cx="9296400" cy="5185618"/>
          </a:xfrm>
        </p:grpSpPr>
        <p:pic>
          <p:nvPicPr>
            <p:cNvPr id="6" name="Picture 5" descr="Screenshot 2016-03-19 18.44.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96400" cy="5185618"/>
            </a:xfrm>
            <a:prstGeom prst="rect">
              <a:avLst/>
            </a:prstGeom>
          </p:spPr>
        </p:pic>
        <p:sp>
          <p:nvSpPr>
            <p:cNvPr id="2" name="Rectangle 1"/>
            <p:cNvSpPr/>
            <p:nvPr/>
          </p:nvSpPr>
          <p:spPr>
            <a:xfrm>
              <a:off x="2438400" y="57150"/>
              <a:ext cx="2362200" cy="381000"/>
            </a:xfrm>
            <a:prstGeom prst="rect">
              <a:avLst/>
            </a:prstGeom>
            <a:solidFill>
              <a:srgbClr val="065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658100" y="55033"/>
              <a:ext cx="685800" cy="381000"/>
            </a:xfrm>
            <a:prstGeom prst="rect">
              <a:avLst/>
            </a:prstGeom>
            <a:solidFill>
              <a:srgbClr val="065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ooter Placeholder 7">
            <a:extLst>
              <a:ext uri="{FF2B5EF4-FFF2-40B4-BE49-F238E27FC236}">
                <a16:creationId xmlns:a16="http://schemas.microsoft.com/office/drawing/2014/main" xmlns="" id="{EB18BCFD-358D-44FD-A0F8-840041AAE884}"/>
              </a:ext>
            </a:extLst>
          </p:cNvPr>
          <p:cNvSpPr>
            <a:spLocks noGrp="1"/>
          </p:cNvSpPr>
          <p:nvPr>
            <p:ph type="ftr" sz="quarter" idx="10"/>
          </p:nvPr>
        </p:nvSpPr>
        <p:spPr/>
        <p:txBody>
          <a:bodyPr/>
          <a:lstStyle/>
          <a:p>
            <a:pPr>
              <a:defRPr/>
            </a:pPr>
            <a:r>
              <a:rPr lang="en-US"/>
              <a:t>CERN: Science, Computing and Innovation</a:t>
            </a:r>
            <a:endParaRPr lang="en-GB" dirty="0"/>
          </a:p>
        </p:txBody>
      </p:sp>
    </p:spTree>
    <p:extLst>
      <p:ext uri="{BB962C8B-B14F-4D97-AF65-F5344CB8AC3E}">
        <p14:creationId xmlns:p14="http://schemas.microsoft.com/office/powerpoint/2010/main" val="2492976490"/>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2016-03-19 18.48.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9144000" cy="5314950"/>
          </a:xfrm>
          <a:prstGeom prst="rect">
            <a:avLst/>
          </a:prstGeom>
        </p:spPr>
      </p:pic>
      <p:sp>
        <p:nvSpPr>
          <p:cNvPr id="3" name="Footer Placeholder 2"/>
          <p:cNvSpPr>
            <a:spLocks noGrp="1"/>
          </p:cNvSpPr>
          <p:nvPr>
            <p:ph type="ftr" sz="quarter" idx="10"/>
          </p:nvPr>
        </p:nvSpPr>
        <p:spPr/>
        <p:txBody>
          <a:bodyPr/>
          <a:lstStyle/>
          <a:p>
            <a:pPr>
              <a:defRPr/>
            </a:pPr>
            <a:r>
              <a:rPr lang="en-US"/>
              <a:t>CERN: Science, Computing and Innovation</a:t>
            </a:r>
            <a:endParaRPr lang="en-GB" dirty="0"/>
          </a:p>
        </p:txBody>
      </p:sp>
    </p:spTree>
    <p:extLst>
      <p:ext uri="{BB962C8B-B14F-4D97-AF65-F5344CB8AC3E}">
        <p14:creationId xmlns:p14="http://schemas.microsoft.com/office/powerpoint/2010/main" val="1669962333"/>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Science and Innovation at CERN</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1" y="966876"/>
            <a:ext cx="2456348" cy="15240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6408" b="9322"/>
          <a:stretch/>
        </p:blipFill>
        <p:spPr>
          <a:xfrm>
            <a:off x="3200401" y="966876"/>
            <a:ext cx="2709333" cy="15240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 r="46482"/>
          <a:stretch/>
        </p:blipFill>
        <p:spPr>
          <a:xfrm>
            <a:off x="6324600" y="953688"/>
            <a:ext cx="2369321" cy="153718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2934888"/>
            <a:ext cx="2465616" cy="1642727"/>
          </a:xfrm>
          <a:prstGeom prst="rect">
            <a:avLst/>
          </a:prstGeom>
        </p:spPr>
      </p:pic>
      <p:pic>
        <p:nvPicPr>
          <p:cNvPr id="10" name="Picture 9"/>
          <p:cNvPicPr>
            <a:picLocks/>
          </p:cNvPicPr>
          <p:nvPr/>
        </p:nvPicPr>
        <p:blipFill rotWithShape="1">
          <a:blip r:embed="rId7">
            <a:extLst>
              <a:ext uri="{28A0092B-C50C-407E-A947-70E740481C1C}">
                <a14:useLocalDpi xmlns:a14="http://schemas.microsoft.com/office/drawing/2010/main" val="0"/>
              </a:ext>
            </a:extLst>
          </a:blip>
          <a:srcRect r="5172"/>
          <a:stretch/>
        </p:blipFill>
        <p:spPr>
          <a:xfrm>
            <a:off x="3203332" y="2934889"/>
            <a:ext cx="2740269" cy="1643444"/>
          </a:xfrm>
          <a:prstGeom prst="rect">
            <a:avLst/>
          </a:prstGeom>
          <a:ln>
            <a:noFill/>
          </a:ln>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9892" y="2945237"/>
            <a:ext cx="2505980" cy="1632378"/>
          </a:xfrm>
          <a:prstGeom prst="rect">
            <a:avLst/>
          </a:prstGeom>
        </p:spPr>
      </p:pic>
      <p:sp>
        <p:nvSpPr>
          <p:cNvPr id="12" name="Rectangle 11"/>
          <p:cNvSpPr/>
          <p:nvPr/>
        </p:nvSpPr>
        <p:spPr>
          <a:xfrm>
            <a:off x="381001" y="1944288"/>
            <a:ext cx="2456348" cy="546588"/>
          </a:xfrm>
          <a:prstGeom prst="rect">
            <a:avLst/>
          </a:prstGeom>
          <a:solidFill>
            <a:srgbClr val="1553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r>
              <a:rPr lang="en-GB" dirty="0">
                <a:solidFill>
                  <a:schemeClr val="bg1"/>
                </a:solidFill>
              </a:rPr>
              <a:t>The World Wide Web</a:t>
            </a:r>
          </a:p>
        </p:txBody>
      </p:sp>
      <p:sp>
        <p:nvSpPr>
          <p:cNvPr id="13" name="Rectangle 12"/>
          <p:cNvSpPr/>
          <p:nvPr/>
        </p:nvSpPr>
        <p:spPr>
          <a:xfrm>
            <a:off x="3200401" y="1944288"/>
            <a:ext cx="2709333" cy="546588"/>
          </a:xfrm>
          <a:prstGeom prst="rect">
            <a:avLst/>
          </a:prstGeom>
          <a:solidFill>
            <a:srgbClr val="1553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r>
              <a:rPr lang="en-GB" dirty="0">
                <a:solidFill>
                  <a:schemeClr val="bg1"/>
                </a:solidFill>
              </a:rPr>
              <a:t>High-Efficiency</a:t>
            </a:r>
            <a:br>
              <a:rPr lang="en-GB" dirty="0">
                <a:solidFill>
                  <a:schemeClr val="bg1"/>
                </a:solidFill>
              </a:rPr>
            </a:br>
            <a:r>
              <a:rPr lang="en-GB" dirty="0">
                <a:solidFill>
                  <a:schemeClr val="bg1"/>
                </a:solidFill>
              </a:rPr>
              <a:t>Solar Panels</a:t>
            </a:r>
          </a:p>
        </p:txBody>
      </p:sp>
      <p:sp>
        <p:nvSpPr>
          <p:cNvPr id="14" name="Rectangle 13"/>
          <p:cNvSpPr/>
          <p:nvPr/>
        </p:nvSpPr>
        <p:spPr>
          <a:xfrm>
            <a:off x="6324601" y="1944288"/>
            <a:ext cx="2369321" cy="546588"/>
          </a:xfrm>
          <a:prstGeom prst="rect">
            <a:avLst/>
          </a:prstGeom>
          <a:solidFill>
            <a:srgbClr val="1553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r>
              <a:rPr lang="en-GB" dirty="0">
                <a:solidFill>
                  <a:schemeClr val="bg1"/>
                </a:solidFill>
              </a:rPr>
              <a:t>Mechanical Eng.</a:t>
            </a:r>
          </a:p>
          <a:p>
            <a:pPr defTabSz="914411"/>
            <a:r>
              <a:rPr lang="en-GB" dirty="0">
                <a:solidFill>
                  <a:schemeClr val="bg1"/>
                </a:solidFill>
              </a:rPr>
              <a:t>Material Science</a:t>
            </a:r>
          </a:p>
        </p:txBody>
      </p:sp>
      <p:sp>
        <p:nvSpPr>
          <p:cNvPr id="15" name="Rectangle 14"/>
          <p:cNvSpPr/>
          <p:nvPr/>
        </p:nvSpPr>
        <p:spPr>
          <a:xfrm>
            <a:off x="410695" y="4077888"/>
            <a:ext cx="2426654" cy="499727"/>
          </a:xfrm>
          <a:prstGeom prst="rect">
            <a:avLst/>
          </a:prstGeom>
          <a:solidFill>
            <a:srgbClr val="1553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r>
              <a:rPr lang="en-GB" dirty="0">
                <a:solidFill>
                  <a:schemeClr val="bg1"/>
                </a:solidFill>
              </a:rPr>
              <a:t>Radiation Sensors</a:t>
            </a:r>
          </a:p>
        </p:txBody>
      </p:sp>
      <p:sp>
        <p:nvSpPr>
          <p:cNvPr id="16" name="Rectangle 15"/>
          <p:cNvSpPr/>
          <p:nvPr/>
        </p:nvSpPr>
        <p:spPr>
          <a:xfrm>
            <a:off x="3212599" y="4077889"/>
            <a:ext cx="2731001" cy="499727"/>
          </a:xfrm>
          <a:prstGeom prst="rect">
            <a:avLst/>
          </a:prstGeom>
          <a:solidFill>
            <a:srgbClr val="1553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r>
              <a:rPr lang="en-GB" dirty="0">
                <a:solidFill>
                  <a:schemeClr val="bg1"/>
                </a:solidFill>
              </a:rPr>
              <a:t>Simulation Software</a:t>
            </a:r>
          </a:p>
        </p:txBody>
      </p:sp>
      <p:sp>
        <p:nvSpPr>
          <p:cNvPr id="17" name="Rectangle 16"/>
          <p:cNvSpPr/>
          <p:nvPr/>
        </p:nvSpPr>
        <p:spPr>
          <a:xfrm>
            <a:off x="6279891" y="4077888"/>
            <a:ext cx="2505980" cy="508043"/>
          </a:xfrm>
          <a:prstGeom prst="rect">
            <a:avLst/>
          </a:prstGeom>
          <a:solidFill>
            <a:srgbClr val="1553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11"/>
            <a:r>
              <a:rPr lang="en-GB" dirty="0">
                <a:solidFill>
                  <a:schemeClr val="bg1"/>
                </a:solidFill>
              </a:rPr>
              <a:t>Hadron Therapy</a:t>
            </a:r>
          </a:p>
        </p:txBody>
      </p:sp>
      <p:sp>
        <p:nvSpPr>
          <p:cNvPr id="26" name="Footer Placeholder 11"/>
          <p:cNvSpPr>
            <a:spLocks noGrp="1"/>
          </p:cNvSpPr>
          <p:nvPr>
            <p:ph type="ftr" sz="quarter" idx="17"/>
          </p:nvPr>
        </p:nvSpPr>
        <p:spPr>
          <a:xfrm>
            <a:off x="3026351" y="4705469"/>
            <a:ext cx="3086100" cy="273844"/>
          </a:xfrm>
        </p:spPr>
        <p:txBody>
          <a:bodyPr/>
          <a:lstStyle/>
          <a:p>
            <a:r>
              <a:rPr lang="en-US"/>
              <a:t>CERN: Science, Computing and Innovation</a:t>
            </a:r>
            <a:endParaRPr lang="en-GB" dirty="0"/>
          </a:p>
        </p:txBody>
      </p:sp>
    </p:spTree>
    <p:extLst>
      <p:ext uri="{BB962C8B-B14F-4D97-AF65-F5344CB8AC3E}">
        <p14:creationId xmlns:p14="http://schemas.microsoft.com/office/powerpoint/2010/main" val="586795676"/>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060"/>
            <a:ext cx="9162533" cy="5161560"/>
          </a:xfrm>
          <a:prstGeom prst="rect">
            <a:avLst/>
          </a:prstGeom>
        </p:spPr>
      </p:pic>
      <p:sp>
        <p:nvSpPr>
          <p:cNvPr id="6" name="Content Placeholder 5"/>
          <p:cNvSpPr>
            <a:spLocks noGrp="1"/>
          </p:cNvSpPr>
          <p:nvPr>
            <p:ph idx="1"/>
          </p:nvPr>
        </p:nvSpPr>
        <p:spPr>
          <a:xfrm>
            <a:off x="123565" y="285750"/>
            <a:ext cx="8915400" cy="1066800"/>
          </a:xfrm>
        </p:spPr>
        <p:txBody>
          <a:bodyPr/>
          <a:lstStyle/>
          <a:p>
            <a:pPr marL="0" indent="0" algn="ctr">
              <a:buNone/>
            </a:pPr>
            <a:r>
              <a:rPr lang="en-GB" sz="2400" dirty="0">
                <a:solidFill>
                  <a:srgbClr val="FFC000"/>
                </a:solidFill>
              </a:rPr>
              <a:t>The Higgs Boson completes the Standard Model,</a:t>
            </a:r>
          </a:p>
          <a:p>
            <a:pPr marL="0" indent="0" algn="ctr">
              <a:buNone/>
            </a:pPr>
            <a:r>
              <a:rPr lang="en-GB" sz="2400" dirty="0">
                <a:solidFill>
                  <a:srgbClr val="FFC000"/>
                </a:solidFill>
              </a:rPr>
              <a:t>but the Model explains only about 5% of our Universe</a:t>
            </a:r>
          </a:p>
        </p:txBody>
      </p:sp>
      <p:sp>
        <p:nvSpPr>
          <p:cNvPr id="8" name="Content Placeholder 5"/>
          <p:cNvSpPr txBox="1">
            <a:spLocks/>
          </p:cNvSpPr>
          <p:nvPr/>
        </p:nvSpPr>
        <p:spPr bwMode="auto">
          <a:xfrm>
            <a:off x="123565" y="3105150"/>
            <a:ext cx="89154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514350" indent="-514350" algn="l" rtl="0" eaLnBrk="0" fontAlgn="base" hangingPunct="0">
              <a:spcBef>
                <a:spcPct val="20000"/>
              </a:spcBef>
              <a:spcAft>
                <a:spcPct val="0"/>
              </a:spcAft>
              <a:buClr>
                <a:schemeClr val="tx2">
                  <a:lumMod val="50000"/>
                  <a:lumOff val="50000"/>
                </a:schemeClr>
              </a:buClr>
              <a:buSzPct val="120000"/>
              <a:buFont typeface="Wingdings" pitchFamily="2" charset="2"/>
              <a:buChar char="§"/>
              <a:defRPr sz="2800">
                <a:solidFill>
                  <a:schemeClr val="accent6">
                    <a:lumMod val="7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2">
                  <a:lumMod val="65000"/>
                  <a:lumOff val="35000"/>
                </a:schemeClr>
              </a:buClr>
              <a:buSzPct val="120000"/>
              <a:buFont typeface="Arial" pitchFamily="34" charset="0"/>
              <a:buChar char="•"/>
              <a:defRPr sz="2400">
                <a:solidFill>
                  <a:schemeClr val="accent6">
                    <a:lumMod val="75000"/>
                  </a:schemeClr>
                </a:solidFill>
                <a:latin typeface="Arial" pitchFamily="34" charset="0"/>
                <a:cs typeface="Arial" pitchFamily="34" charset="0"/>
              </a:defRPr>
            </a:lvl2pPr>
            <a:lvl3pPr marL="1143000" indent="-228600" algn="l" rtl="0" eaLnBrk="0" fontAlgn="base" hangingPunct="0">
              <a:spcBef>
                <a:spcPct val="20000"/>
              </a:spcBef>
              <a:spcAft>
                <a:spcPct val="0"/>
              </a:spcAft>
              <a:buClr>
                <a:schemeClr val="accent4">
                  <a:lumMod val="50000"/>
                  <a:lumOff val="50000"/>
                </a:schemeClr>
              </a:buClr>
              <a:buSzPct val="120000"/>
              <a:buFont typeface="Arial" pitchFamily="34" charset="0"/>
              <a:buChar char="›"/>
              <a:defRPr sz="2000">
                <a:solidFill>
                  <a:schemeClr val="accent6">
                    <a:lumMod val="75000"/>
                  </a:schemeClr>
                </a:solidFill>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120000"/>
              <a:buChar char="–"/>
              <a:defRPr>
                <a:solidFill>
                  <a:schemeClr val="accent6">
                    <a:lumMod val="75000"/>
                  </a:schemeClr>
                </a:solidFill>
                <a:latin typeface="Arial" pitchFamily="34" charset="0"/>
                <a:cs typeface="Arial" pitchFamily="34" charset="0"/>
              </a:defRPr>
            </a:lvl4pPr>
            <a:lvl5pPr marL="2057400" indent="-228600" algn="l" rtl="0" eaLnBrk="0" fontAlgn="base" hangingPunct="0">
              <a:spcBef>
                <a:spcPct val="20000"/>
              </a:spcBef>
              <a:spcAft>
                <a:spcPct val="0"/>
              </a:spcAft>
              <a:buClr>
                <a:schemeClr val="accent2"/>
              </a:buClr>
              <a:buSzPct val="120000"/>
              <a:buChar char="»"/>
              <a:defRPr>
                <a:solidFill>
                  <a:schemeClr val="accent6">
                    <a:lumMod val="75000"/>
                  </a:schemeClr>
                </a:solidFill>
                <a:latin typeface="Arial" pitchFamily="34" charset="0"/>
                <a:cs typeface="Arial" pitchFamily="34" charset="0"/>
              </a:defRPr>
            </a:lvl5pPr>
            <a:lvl6pPr marL="25146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6pPr>
            <a:lvl7pPr marL="29718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7pPr>
            <a:lvl8pPr marL="34290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8pPr>
            <a:lvl9pPr marL="38862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9pPr>
          </a:lstStyle>
          <a:p>
            <a:pPr marL="0" indent="0" algn="ctr">
              <a:buFont typeface="Wingdings" pitchFamily="2" charset="2"/>
              <a:buNone/>
            </a:pPr>
            <a:r>
              <a:rPr lang="en-GB" sz="2400" kern="0" dirty="0">
                <a:solidFill>
                  <a:srgbClr val="FFC000"/>
                </a:solidFill>
              </a:rPr>
              <a:t>What is the other 95% of the Universe made of?</a:t>
            </a:r>
          </a:p>
          <a:p>
            <a:pPr marL="0" indent="0" algn="ctr">
              <a:buFont typeface="Wingdings" pitchFamily="2" charset="2"/>
              <a:buNone/>
            </a:pPr>
            <a:r>
              <a:rPr lang="en-GB" sz="2400" kern="0" dirty="0">
                <a:solidFill>
                  <a:srgbClr val="FFC000"/>
                </a:solidFill>
              </a:rPr>
              <a:t>How does gravity really works?</a:t>
            </a:r>
          </a:p>
          <a:p>
            <a:pPr marL="0" indent="0" algn="ctr">
              <a:buFont typeface="Wingdings" pitchFamily="2" charset="2"/>
              <a:buNone/>
            </a:pPr>
            <a:r>
              <a:rPr lang="en-GB" sz="2400" kern="0" dirty="0">
                <a:solidFill>
                  <a:srgbClr val="FFC000"/>
                </a:solidFill>
              </a:rPr>
              <a:t>Why there is no antimatter in nature?</a:t>
            </a:r>
          </a:p>
          <a:p>
            <a:pPr marL="0" indent="0" algn="ctr">
              <a:buFont typeface="Wingdings" pitchFamily="2" charset="2"/>
              <a:buNone/>
            </a:pPr>
            <a:r>
              <a:rPr lang="en-US" sz="2400" kern="0" dirty="0">
                <a:solidFill>
                  <a:srgbClr val="FFC000"/>
                </a:solidFill>
              </a:rPr>
              <a:t>Exotic particles? Dark matter? Extra dimensions?</a:t>
            </a:r>
            <a:endParaRPr lang="en-GB" sz="2400" kern="0" dirty="0">
              <a:solidFill>
                <a:srgbClr val="FFC000"/>
              </a:solidFill>
            </a:endParaRPr>
          </a:p>
          <a:p>
            <a:pPr marL="0" indent="0" algn="ctr">
              <a:buFont typeface="Wingdings" pitchFamily="2" charset="2"/>
              <a:buNone/>
            </a:pPr>
            <a:endParaRPr lang="en-GB" sz="2400" kern="0" dirty="0">
              <a:solidFill>
                <a:srgbClr val="FFC000"/>
              </a:solidFill>
            </a:endParaRPr>
          </a:p>
        </p:txBody>
      </p:sp>
      <p:sp>
        <p:nvSpPr>
          <p:cNvPr id="3" name="Footer Placeholder 2"/>
          <p:cNvSpPr>
            <a:spLocks noGrp="1"/>
          </p:cNvSpPr>
          <p:nvPr>
            <p:ph type="ftr" sz="quarter" idx="10"/>
          </p:nvPr>
        </p:nvSpPr>
        <p:spPr/>
        <p:txBody>
          <a:bodyPr/>
          <a:lstStyle/>
          <a:p>
            <a:pPr>
              <a:defRPr/>
            </a:pPr>
            <a:r>
              <a:rPr lang="en-US"/>
              <a:t>CERN: Science, Computing and Innovation</a:t>
            </a:r>
            <a:endParaRPr lang="en-GB" dirty="0"/>
          </a:p>
        </p:txBody>
      </p:sp>
    </p:spTree>
    <p:extLst>
      <p:ext uri="{BB962C8B-B14F-4D97-AF65-F5344CB8AC3E}">
        <p14:creationId xmlns:p14="http://schemas.microsoft.com/office/powerpoint/2010/main" val="2108159992"/>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9051"/>
            <a:ext cx="9144000" cy="5638801"/>
          </a:xfrm>
          <a:prstGeom prst="rect">
            <a:avLst/>
          </a:prstGeom>
        </p:spPr>
      </p:pic>
      <p:sp>
        <p:nvSpPr>
          <p:cNvPr id="2" name="Title 1"/>
          <p:cNvSpPr>
            <a:spLocks noGrp="1"/>
          </p:cNvSpPr>
          <p:nvPr>
            <p:ph type="title"/>
          </p:nvPr>
        </p:nvSpPr>
        <p:spPr/>
        <p:txBody>
          <a:bodyPr/>
          <a:lstStyle/>
          <a:p>
            <a:r>
              <a:rPr lang="en-US" dirty="0">
                <a:solidFill>
                  <a:schemeClr val="bg1"/>
                </a:solidFill>
              </a:rPr>
              <a:t>The Large Hadron Collider (LHC)</a:t>
            </a:r>
            <a:endParaRPr lang="en-GB" dirty="0">
              <a:solidFill>
                <a:schemeClr val="bg1"/>
              </a:solidFill>
            </a:endParaRPr>
          </a:p>
        </p:txBody>
      </p:sp>
      <p:sp>
        <p:nvSpPr>
          <p:cNvPr id="3" name="Footer Placeholder 2"/>
          <p:cNvSpPr>
            <a:spLocks noGrp="1"/>
          </p:cNvSpPr>
          <p:nvPr>
            <p:ph type="ftr" sz="quarter" idx="10"/>
          </p:nvPr>
        </p:nvSpPr>
        <p:spPr/>
        <p:txBody>
          <a:bodyPr/>
          <a:lstStyle/>
          <a:p>
            <a:pPr>
              <a:defRPr/>
            </a:pPr>
            <a:r>
              <a:rPr lang="en-US"/>
              <a:t>CERN: Science, Computing and Innovation</a:t>
            </a:r>
            <a:endParaRPr lang="en-GB" dirty="0"/>
          </a:p>
        </p:txBody>
      </p:sp>
      <p:pic>
        <p:nvPicPr>
          <p:cNvPr id="9" name="Picture 3"/>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54695" y="937659"/>
            <a:ext cx="2033810" cy="152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0" name="Picture 4"/>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6200" y="3253228"/>
            <a:ext cx="2222444" cy="147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1" name="Picture 1"/>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3200" y="964730"/>
            <a:ext cx="2317322" cy="121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21495" y="3615168"/>
            <a:ext cx="1522405" cy="111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extLst>
      <p:ext uri="{BB962C8B-B14F-4D97-AF65-F5344CB8AC3E}">
        <p14:creationId xmlns:p14="http://schemas.microsoft.com/office/powerpoint/2010/main" val="2651775995"/>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smtClean="0">
            <a:solidFill>
              <a:srgbClr val="2A7DBF"/>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28947</TotalTime>
  <Words>2385</Words>
  <Application>Microsoft Office PowerPoint</Application>
  <PresentationFormat>On-screen Show (16:9)</PresentationFormat>
  <Paragraphs>500</Paragraphs>
  <Slides>46</Slides>
  <Notes>8</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Custom Design</vt:lpstr>
      <vt:lpstr>Thème Office</vt:lpstr>
      <vt:lpstr>CERN Computing Platforms for Multi-Disciplinary Research</vt:lpstr>
      <vt:lpstr>PowerPoint Presentation</vt:lpstr>
      <vt:lpstr>CERN: A UNIQUE ENVIRONMENT</vt:lpstr>
      <vt:lpstr>WHAT IS CERN?</vt:lpstr>
      <vt:lpstr>PowerPoint Presentation</vt:lpstr>
      <vt:lpstr>PowerPoint Presentation</vt:lpstr>
      <vt:lpstr>Science and Innovation at CERN</vt:lpstr>
      <vt:lpstr>PowerPoint Presentation</vt:lpstr>
      <vt:lpstr>The Large Hadron Collider (LHC)</vt:lpstr>
      <vt:lpstr>Burning Haystacks</vt:lpstr>
      <vt:lpstr>Storage, Reconstruction, Simulation, Distribution</vt:lpstr>
      <vt:lpstr>Worldwide LHC Computing Grid</vt:lpstr>
      <vt:lpstr> CERN Colliders Programme </vt:lpstr>
      <vt:lpstr>LHC Schedule</vt:lpstr>
      <vt:lpstr>LHC Run3 and Run4</vt:lpstr>
      <vt:lpstr>PowerPoint Presentation</vt:lpstr>
      <vt:lpstr>CERN OPENLAB’S MISSION</vt:lpstr>
      <vt:lpstr>DRIVING INNOVATION SINCE 2001</vt:lpstr>
      <vt:lpstr>COLLABORATION MEMBERS </vt:lpstr>
      <vt:lpstr>ICT RESEARCH AREAS </vt:lpstr>
      <vt:lpstr>Data Centre Technologies</vt:lpstr>
      <vt:lpstr>Infrastructure</vt:lpstr>
      <vt:lpstr>Computing and Software</vt:lpstr>
      <vt:lpstr>Machine Learning</vt:lpstr>
      <vt:lpstr>KNOWLEDGE SHARING</vt:lpstr>
      <vt:lpstr>PowerPoint Presentation</vt:lpstr>
      <vt:lpstr>PowerPoint Presentation</vt:lpstr>
      <vt:lpstr>It’s all about Data</vt:lpstr>
      <vt:lpstr>PowerPoint Presentation</vt:lpstr>
      <vt:lpstr>Open Science Clouds</vt:lpstr>
      <vt:lpstr>Ecosystem Effect</vt:lpstr>
      <vt:lpstr>Platforms as Enablers of Ecosystem Effects</vt:lpstr>
      <vt:lpstr>PowerPoint Presentation</vt:lpstr>
      <vt:lpstr>Platforms Layers</vt:lpstr>
      <vt:lpstr>End-to-End Architecture</vt:lpstr>
      <vt:lpstr>Codename: SCORPIUS Scalable COllaborative Research Platform for Interactive USage</vt:lpstr>
      <vt:lpstr>Codename: BioDynaMo Biology Dynamic Modeller</vt:lpstr>
      <vt:lpstr>PowerPoint Presentation</vt:lpstr>
      <vt:lpstr>PowerPoint Presentation</vt:lpstr>
      <vt:lpstr>Profiles and Programmes</vt:lpstr>
      <vt:lpstr>Education and Training</vt:lpstr>
      <vt:lpstr>General Education Programmes</vt:lpstr>
      <vt:lpstr>CERN openlab Summer Students Programme</vt:lpstr>
      <vt:lpstr>2017 Intel® Modern Code Developer Challenge</vt:lpstr>
      <vt:lpstr>QUESTIONS?</vt:lpstr>
      <vt:lpstr>CONTACTS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CERN Science and Technology</dc:title>
  <dc:creator>alberto.di.meglio@shinsenai.net</dc:creator>
  <cp:lastModifiedBy>user</cp:lastModifiedBy>
  <cp:revision>685</cp:revision>
  <cp:lastPrinted>2011-10-11T10:10:47Z</cp:lastPrinted>
  <dcterms:created xsi:type="dcterms:W3CDTF">2006-05-15T11:16:45Z</dcterms:created>
  <dcterms:modified xsi:type="dcterms:W3CDTF">2017-06-23T12:50:52Z</dcterms:modified>
</cp:coreProperties>
</file>